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</p:sldMasterIdLst>
  <p:notesMasterIdLst>
    <p:notesMasterId r:id="rId44"/>
  </p:notesMasterIdLst>
  <p:sldIdLst>
    <p:sldId id="555" r:id="rId2"/>
    <p:sldId id="599" r:id="rId3"/>
    <p:sldId id="601" r:id="rId4"/>
    <p:sldId id="603" r:id="rId5"/>
    <p:sldId id="668" r:id="rId6"/>
    <p:sldId id="605" r:id="rId7"/>
    <p:sldId id="606" r:id="rId8"/>
    <p:sldId id="611" r:id="rId9"/>
    <p:sldId id="608" r:id="rId10"/>
    <p:sldId id="614" r:id="rId11"/>
    <p:sldId id="666" r:id="rId12"/>
    <p:sldId id="615" r:id="rId13"/>
    <p:sldId id="616" r:id="rId14"/>
    <p:sldId id="661" r:id="rId15"/>
    <p:sldId id="583" r:id="rId16"/>
    <p:sldId id="677" r:id="rId17"/>
    <p:sldId id="678" r:id="rId18"/>
    <p:sldId id="648" r:id="rId19"/>
    <p:sldId id="649" r:id="rId20"/>
    <p:sldId id="650" r:id="rId21"/>
    <p:sldId id="651" r:id="rId22"/>
    <p:sldId id="652" r:id="rId23"/>
    <p:sldId id="579" r:id="rId24"/>
    <p:sldId id="647" r:id="rId25"/>
    <p:sldId id="675" r:id="rId26"/>
    <p:sldId id="676" r:id="rId27"/>
    <p:sldId id="627" r:id="rId28"/>
    <p:sldId id="626" r:id="rId29"/>
    <p:sldId id="625" r:id="rId30"/>
    <p:sldId id="622" r:id="rId31"/>
    <p:sldId id="623" r:id="rId32"/>
    <p:sldId id="624" r:id="rId33"/>
    <p:sldId id="572" r:id="rId34"/>
    <p:sldId id="595" r:id="rId35"/>
    <p:sldId id="664" r:id="rId36"/>
    <p:sldId id="619" r:id="rId37"/>
    <p:sldId id="665" r:id="rId38"/>
    <p:sldId id="597" r:id="rId39"/>
    <p:sldId id="643" r:id="rId40"/>
    <p:sldId id="644" r:id="rId41"/>
    <p:sldId id="645" r:id="rId42"/>
    <p:sldId id="674" r:id="rId4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48"/>
    <p:restoredTop sz="94660"/>
  </p:normalViewPr>
  <p:slideViewPr>
    <p:cSldViewPr>
      <p:cViewPr varScale="1">
        <p:scale>
          <a:sx n="123" d="100"/>
          <a:sy n="123" d="100"/>
        </p:scale>
        <p:origin x="112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31T15:40:56.411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76,'70'0,"4"0,-42 0,22 0,-16 0,17 0,-4 0,-1 0,-1 0,0 0,2 0,-1 0,6 0,-13 0,6 0,-12 0,3 0,-3 0,5 0,-6 0,5 0,-10 0,4 0,-1 0,-8 0,8 0,-10 0,5 0,2 0,-6 0,4 0,-7 0,4 0,3 0,-6 0,5 0,-2 0,1 0,1-8,-2 6,-1-6,1 5,0 2,4-3,-4 0,1 3,-3-3,2 0,4 3,-4-6,1 6,-3-3,1 4,3 0,-4 0,3-3,-2 2,3-3,-3 1,1 2,-1-6,-1 6,3-3,-2 4,1 0,-2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31T15:40:58.190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10,'51'0,"0"0,35 0,-43 0,4 0,-2 0,28 0,-13 0,1 0,27 0,-29 0,-1 0,15 0,-5 0,6 0,-9 0,-8 0,-6 0,-3 0,-5 0,-1 0,-6 0,-1 0,-6-4,6 3,-5-4,11 5,-10 0,9 0,-9 0,10 0,-11 0,11 0,-11 0,5 0,-6 0,0 0,0 0,0 0,0 0,1 0,-6 0,6 0,-2 0,-5 0,7 0,-9 0,11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31T15:40:59.849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0,'50'0,"1"0,41 0,-35 0,7 0,2 0,21 0,-17 0,14 0,-17 0,-1 0,-8 0,-3 0,-17 0,16 0,-22 0,16 0,-12 0,1 0,3 0,-3 0,5 0,-6 0,5 0,-11 0,11 0,-10 0,4 0,-11 4,3-3,0 3,-2-4,8 0,-13 0,9 0,-3 0,-3 0,8 0,-6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31T15:41:01.86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0,'86'0,"-2"0,-26 0,8 0,8 0,8 0,-6 0,-10 0,2 0,27 0,-34 0,-2 0,14 0,-16 0,0 0,0 0,-6 0,-2 0,-13 0,-1 0,-6 0,0 0,-5 0,7 0,-4 0,0 0,3 0,-5 0,-3 0,8 0,-4 0,1 0,1 0,-4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31T15:41:11.869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1,'99'4,"-6"-1,-47-3,0 0,5 0,1 0,3 0,41 0,-38 0,-6 0,11 0,6 0,-7 0,7 0,-26 0,-2 0,-10 0,9 0,-9 5,4-4,-6 7,0-7,-5 8,4-8,-2 6,-1-6,4 3,-2-4,-1 4,1-3,-3 2,3 1,-4-3,10 3,-13-4,13 0,-8 0,2 4,3-3,-6 3,2-4,3 0,-6 0,7 0,-5 0,0 3,2 2,-3-1,8-1,-8-3,1 0,2 0,-5 0,5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31T15:41:14.01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76,'86'0,"-2"0,-40 0,4 0,-5 0,-1 0,0 0,7 0,2 0,13 0,-5 0,-1 0,5 0,-11 0,12 0,-6 0,-8 0,6 0,-13 0,0 0,-2 0,-4 0,-1 0,-1-4,0-2,-5 1,5-4,-11 8,4-8,4 8,-6-4,9 1,-16 3,9-3,4 4,-1 0,6 0,-13 0,-2 0,14 0,-14 0,19 0,-17 0,0-4,6 3,-10-3,9 4,-3-4,-4 3,10-3,-11 4,8 0,-1 0,-5 0,7 0,-3 0,3 0,-5-4,2 3,-3-2,4 3,-1 0,-3 0,-1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>
            <a:extLst>
              <a:ext uri="{FF2B5EF4-FFF2-40B4-BE49-F238E27FC236}">
                <a16:creationId xmlns:a16="http://schemas.microsoft.com/office/drawing/2014/main" id="{7B0EA217-F21A-C44F-113E-19A492D6B09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0275" name="Rectangle 3">
            <a:extLst>
              <a:ext uri="{FF2B5EF4-FFF2-40B4-BE49-F238E27FC236}">
                <a16:creationId xmlns:a16="http://schemas.microsoft.com/office/drawing/2014/main" id="{D9D4F4B7-98B0-3A7D-8478-A3BA0C65FA1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>
            <a:extLst>
              <a:ext uri="{FF2B5EF4-FFF2-40B4-BE49-F238E27FC236}">
                <a16:creationId xmlns:a16="http://schemas.microsoft.com/office/drawing/2014/main" id="{3B845CFC-28C7-2004-8EAD-EF98ECF5BD2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0277" name="Rectangle 5">
            <a:extLst>
              <a:ext uri="{FF2B5EF4-FFF2-40B4-BE49-F238E27FC236}">
                <a16:creationId xmlns:a16="http://schemas.microsoft.com/office/drawing/2014/main" id="{6A4ADF6F-DC0E-4405-061B-09B640D6BA1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10278" name="Rectangle 6">
            <a:extLst>
              <a:ext uri="{FF2B5EF4-FFF2-40B4-BE49-F238E27FC236}">
                <a16:creationId xmlns:a16="http://schemas.microsoft.com/office/drawing/2014/main" id="{ACC0DAF3-CD46-3835-DA20-F29ABC24BD4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0279" name="Rectangle 7">
            <a:extLst>
              <a:ext uri="{FF2B5EF4-FFF2-40B4-BE49-F238E27FC236}">
                <a16:creationId xmlns:a16="http://schemas.microsoft.com/office/drawing/2014/main" id="{1FCE81E8-6376-99C7-41D3-24326D4E7C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7720D6BD-C070-3643-8AAC-5292A15BF93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id="{E72D5DB6-1BCA-C2C2-B63E-4293D05C2C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6A2F911-17AF-2145-ACBD-21B33E1DB9DB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12FDE2BD-BF8E-7D83-A3FD-288D24D1C6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4067C6B3-FAA6-1CAC-1010-CE4E58FB50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>
            <a:extLst>
              <a:ext uri="{FF2B5EF4-FFF2-40B4-BE49-F238E27FC236}">
                <a16:creationId xmlns:a16="http://schemas.microsoft.com/office/drawing/2014/main" id="{E6FF155B-9CF0-C91C-BEAD-912D562FBF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3276FB2-E7E9-B14A-B879-8901339236A6}" type="slidenum">
              <a:rPr lang="en-US" altLang="en-US" sz="1200"/>
              <a:pPr/>
              <a:t>10</a:t>
            </a:fld>
            <a:endParaRPr lang="en-US" altLang="en-US" sz="1200"/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1711EE01-FAAA-533A-3434-1A69856C3D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C6835296-0507-776C-4162-266810F292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>
            <a:extLst>
              <a:ext uri="{FF2B5EF4-FFF2-40B4-BE49-F238E27FC236}">
                <a16:creationId xmlns:a16="http://schemas.microsoft.com/office/drawing/2014/main" id="{CFFA4892-76D9-3216-2816-02707B46E4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5D6DC29-5430-D24D-8DAE-5849C9842B26}" type="slidenum">
              <a:rPr lang="en-US" altLang="en-US" sz="1200"/>
              <a:pPr/>
              <a:t>11</a:t>
            </a:fld>
            <a:endParaRPr lang="en-US" altLang="en-US" sz="1200"/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EB479DEB-EBB2-CD7D-B09A-E734162CAF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CD5D3BEA-1E44-4915-DD3D-45C8AA9B59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>
            <a:extLst>
              <a:ext uri="{FF2B5EF4-FFF2-40B4-BE49-F238E27FC236}">
                <a16:creationId xmlns:a16="http://schemas.microsoft.com/office/drawing/2014/main" id="{6B0A15A2-34A9-3456-6522-95C91C4FA6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CC19433-9392-5A4C-89F8-0DAB9A5B59B0}" type="slidenum">
              <a:rPr lang="en-US" altLang="en-US" sz="1200"/>
              <a:pPr/>
              <a:t>12</a:t>
            </a:fld>
            <a:endParaRPr lang="en-US" altLang="en-US" sz="1200"/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1A819719-DF17-A568-9C95-BEF69C2836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6AD32482-906E-02EF-6870-9A83AB6D93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>
            <a:extLst>
              <a:ext uri="{FF2B5EF4-FFF2-40B4-BE49-F238E27FC236}">
                <a16:creationId xmlns:a16="http://schemas.microsoft.com/office/drawing/2014/main" id="{AF171DD5-1AF2-686B-5603-F3AE9B01B1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BB8ECC8-97DE-354D-A5E6-599EFF39E075}" type="slidenum">
              <a:rPr lang="en-US" altLang="en-US" sz="1200"/>
              <a:pPr/>
              <a:t>13</a:t>
            </a:fld>
            <a:endParaRPr lang="en-US" altLang="en-US" sz="1200"/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50CF740A-6A18-AC25-E4A2-EF71F5656F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1507BC25-917A-BB59-3FD6-47696B7A28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>
            <a:extLst>
              <a:ext uri="{FF2B5EF4-FFF2-40B4-BE49-F238E27FC236}">
                <a16:creationId xmlns:a16="http://schemas.microsoft.com/office/drawing/2014/main" id="{3C7B27AD-54C9-06B6-5ED4-BFD9908E75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D00C71B-F47F-7741-85D0-8615FA869F96}" type="slidenum">
              <a:rPr lang="en-US" altLang="en-US" sz="1200"/>
              <a:pPr/>
              <a:t>14</a:t>
            </a:fld>
            <a:endParaRPr lang="en-US" altLang="en-US" sz="1200"/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A334306E-02DF-9886-A9DB-36128BA3D4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03046A4B-760E-9D95-1181-6EBC12AB62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>
            <a:extLst>
              <a:ext uri="{FF2B5EF4-FFF2-40B4-BE49-F238E27FC236}">
                <a16:creationId xmlns:a16="http://schemas.microsoft.com/office/drawing/2014/main" id="{2339D501-6528-BBF3-96B3-C7795E58E5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009ACC6-AA6A-2944-A7B4-7442B513438D}" type="slidenum">
              <a:rPr lang="en-US" altLang="en-US" sz="1200"/>
              <a:pPr/>
              <a:t>15</a:t>
            </a:fld>
            <a:endParaRPr lang="en-US" altLang="en-US" sz="1200"/>
          </a:p>
        </p:txBody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id="{97A1C99A-50EF-B262-5862-5379FB7B3F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73AECBA4-627D-B933-A883-5A954C62ED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39006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472EA-D651-C1E0-9ADC-2C5837CC9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>
            <a:extLst>
              <a:ext uri="{FF2B5EF4-FFF2-40B4-BE49-F238E27FC236}">
                <a16:creationId xmlns:a16="http://schemas.microsoft.com/office/drawing/2014/main" id="{D03EA30D-6FC5-3B85-3731-600B329DF5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009ACC6-AA6A-2944-A7B4-7442B513438D}" type="slidenum">
              <a:rPr lang="en-US" altLang="en-US" sz="1200"/>
              <a:pPr/>
              <a:t>16</a:t>
            </a:fld>
            <a:endParaRPr lang="en-US" altLang="en-US" sz="1200"/>
          </a:p>
        </p:txBody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id="{4A5B90CD-B775-88A3-CF6C-E24D66F0E5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E410034F-BA60-2910-D346-A9280EB50E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23727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18CA0-6781-AF25-5801-53C58C3BE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>
            <a:extLst>
              <a:ext uri="{FF2B5EF4-FFF2-40B4-BE49-F238E27FC236}">
                <a16:creationId xmlns:a16="http://schemas.microsoft.com/office/drawing/2014/main" id="{C75FC8A7-48E7-E479-6073-0B9AFFFEE4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009ACC6-AA6A-2944-A7B4-7442B513438D}" type="slidenum">
              <a:rPr lang="en-US" altLang="en-US" sz="1200"/>
              <a:pPr/>
              <a:t>17</a:t>
            </a:fld>
            <a:endParaRPr lang="en-US" altLang="en-US" sz="1200"/>
          </a:p>
        </p:txBody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id="{0612E533-2178-800D-3D58-72B3FBA052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72F96E68-1A16-F7EB-549B-085649697E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89432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>
            <a:extLst>
              <a:ext uri="{FF2B5EF4-FFF2-40B4-BE49-F238E27FC236}">
                <a16:creationId xmlns:a16="http://schemas.microsoft.com/office/drawing/2014/main" id="{5A11918B-86C8-93D1-F3FB-B74D3541C2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9657A79-2703-884A-8421-D8CB3B515121}" type="slidenum">
              <a:rPr lang="en-US" altLang="en-US" sz="1200"/>
              <a:pPr/>
              <a:t>18</a:t>
            </a:fld>
            <a:endParaRPr lang="en-US" altLang="en-US" sz="1200"/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3FC698AC-3C04-6DF0-4650-06C644995F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9868699F-E4B5-A9CB-13FF-D0CF1ECE98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84980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>
            <a:extLst>
              <a:ext uri="{FF2B5EF4-FFF2-40B4-BE49-F238E27FC236}">
                <a16:creationId xmlns:a16="http://schemas.microsoft.com/office/drawing/2014/main" id="{C7D11841-3616-132E-A9DD-2B4BA426FC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2D0B756-8CEA-EC46-8847-79122CE81167}" type="slidenum">
              <a:rPr lang="en-US" altLang="en-US" sz="1200"/>
              <a:pPr/>
              <a:t>19</a:t>
            </a:fld>
            <a:endParaRPr lang="en-US" altLang="en-US" sz="1200"/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8A14B2E9-305B-BF6A-249E-A74B768B53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70D5502D-722A-9615-88AD-3AF4DF04DC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8262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>
            <a:extLst>
              <a:ext uri="{FF2B5EF4-FFF2-40B4-BE49-F238E27FC236}">
                <a16:creationId xmlns:a16="http://schemas.microsoft.com/office/drawing/2014/main" id="{7F722735-1B89-EA80-2283-A2804425F1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1189C64-205F-5F45-8C66-1DC7174EC818}" type="slidenum">
              <a:rPr lang="en-US" altLang="en-US" sz="1200"/>
              <a:pPr/>
              <a:t>2</a:t>
            </a:fld>
            <a:endParaRPr lang="en-US" altLang="en-US" sz="1200"/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6AA8FE1C-839C-DEAB-6A63-7C8904EB69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533E0CEF-7B31-AABE-77C0-898966D6AA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>
            <a:extLst>
              <a:ext uri="{FF2B5EF4-FFF2-40B4-BE49-F238E27FC236}">
                <a16:creationId xmlns:a16="http://schemas.microsoft.com/office/drawing/2014/main" id="{FDEFE5E0-5456-DD0C-1B07-DD46209B63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3E80D84-C089-1645-B250-D94AA7F5C93F}" type="slidenum">
              <a:rPr lang="en-US" altLang="en-US" sz="1200"/>
              <a:pPr/>
              <a:t>20</a:t>
            </a:fld>
            <a:endParaRPr lang="en-US" altLang="en-US" sz="1200"/>
          </a:p>
        </p:txBody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F7A8D6CF-2B04-3BBD-7812-FD4CB51315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A542D782-2336-2E31-5785-B333D85988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>
            <a:extLst>
              <a:ext uri="{FF2B5EF4-FFF2-40B4-BE49-F238E27FC236}">
                <a16:creationId xmlns:a16="http://schemas.microsoft.com/office/drawing/2014/main" id="{FBB127EF-99AD-F3BA-A439-04F8DB348F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D99E5DC-9371-8641-A0AE-D156A2ED2E80}" type="slidenum">
              <a:rPr lang="en-US" altLang="en-US" sz="1200"/>
              <a:pPr/>
              <a:t>21</a:t>
            </a:fld>
            <a:endParaRPr lang="en-US" altLang="en-US" sz="1200"/>
          </a:p>
        </p:txBody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11D197E1-5277-4FB2-7734-4B46AAD127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03D3263E-8D66-7125-68B2-588D77A209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1547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>
            <a:extLst>
              <a:ext uri="{FF2B5EF4-FFF2-40B4-BE49-F238E27FC236}">
                <a16:creationId xmlns:a16="http://schemas.microsoft.com/office/drawing/2014/main" id="{56937FC7-C5B9-A0C5-24A0-7672651463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2345A8C-7D1C-B14F-A176-42037B0274E2}" type="slidenum">
              <a:rPr lang="en-US" altLang="en-US" sz="1200"/>
              <a:pPr/>
              <a:t>22</a:t>
            </a:fld>
            <a:endParaRPr lang="en-US" altLang="en-US" sz="1200"/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32AC14F4-0483-1A60-93A3-5B1D197D22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2ED834E1-6845-6719-8D5B-AD50626ECB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>
            <a:extLst>
              <a:ext uri="{FF2B5EF4-FFF2-40B4-BE49-F238E27FC236}">
                <a16:creationId xmlns:a16="http://schemas.microsoft.com/office/drawing/2014/main" id="{4F6E5ADA-0DAA-5338-2A3E-C6BF9159FD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C6CA693-4B5B-6848-813C-44F3D3490935}" type="slidenum">
              <a:rPr lang="en-US" altLang="en-US" sz="1200"/>
              <a:pPr/>
              <a:t>23</a:t>
            </a:fld>
            <a:endParaRPr lang="en-US" altLang="en-US" sz="1200"/>
          </a:p>
        </p:txBody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00765660-A4C2-82FC-FEBB-C4BA1FE5E1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0322C41D-38B8-E788-E640-1E78C97F9F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>
            <a:extLst>
              <a:ext uri="{FF2B5EF4-FFF2-40B4-BE49-F238E27FC236}">
                <a16:creationId xmlns:a16="http://schemas.microsoft.com/office/drawing/2014/main" id="{587882ED-8252-3D57-5544-DC626F0FAD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FBBE325-1B7F-CB41-A259-6C733AE4D060}" type="slidenum">
              <a:rPr lang="en-US" altLang="en-US" sz="1200"/>
              <a:pPr/>
              <a:t>24</a:t>
            </a:fld>
            <a:endParaRPr lang="en-US" altLang="en-US" sz="1200"/>
          </a:p>
        </p:txBody>
      </p:sp>
      <p:sp>
        <p:nvSpPr>
          <p:cNvPr id="63490" name="Rectangle 2">
            <a:extLst>
              <a:ext uri="{FF2B5EF4-FFF2-40B4-BE49-F238E27FC236}">
                <a16:creationId xmlns:a16="http://schemas.microsoft.com/office/drawing/2014/main" id="{5C426FB3-CC0C-88A7-0FAD-EAD9CEBC95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E2D00712-8C60-C7A5-D47B-046D62C4B6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E2725-0F39-AF13-EAC1-7540B3851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>
            <a:extLst>
              <a:ext uri="{FF2B5EF4-FFF2-40B4-BE49-F238E27FC236}">
                <a16:creationId xmlns:a16="http://schemas.microsoft.com/office/drawing/2014/main" id="{55B4F797-E82B-FC6D-0BBA-A8EBDE46E4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C6CA693-4B5B-6848-813C-44F3D3490935}" type="slidenum">
              <a:rPr lang="en-US" altLang="en-US" sz="1200"/>
              <a:pPr/>
              <a:t>25</a:t>
            </a:fld>
            <a:endParaRPr lang="en-US" altLang="en-US" sz="1200"/>
          </a:p>
        </p:txBody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4EF05A80-E608-D607-ACB2-6638FCA231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D54F0F1B-8E27-FE91-825A-8CFD5677C3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20318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4802E-60F3-F8FD-06F9-AC2B57059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>
            <a:extLst>
              <a:ext uri="{FF2B5EF4-FFF2-40B4-BE49-F238E27FC236}">
                <a16:creationId xmlns:a16="http://schemas.microsoft.com/office/drawing/2014/main" id="{A2F3E3D8-ABBE-E168-C7CA-7A0542BD99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009ACC6-AA6A-2944-A7B4-7442B513438D}" type="slidenum">
              <a:rPr lang="en-US" altLang="en-US" sz="1200"/>
              <a:pPr/>
              <a:t>26</a:t>
            </a:fld>
            <a:endParaRPr lang="en-US" altLang="en-US" sz="1200"/>
          </a:p>
        </p:txBody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id="{FFB981B7-9D79-D1DE-0E25-4CA1E8E63D7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DE1F3F8F-68B1-76C4-116D-F9B5712E9D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107218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>
            <a:extLst>
              <a:ext uri="{FF2B5EF4-FFF2-40B4-BE49-F238E27FC236}">
                <a16:creationId xmlns:a16="http://schemas.microsoft.com/office/drawing/2014/main" id="{EC43FDFB-E9EE-0B08-AD8C-CC6263447C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C19E65A-5E8A-8E48-ADC8-CA11A10FD1A6}" type="slidenum">
              <a:rPr lang="en-US" altLang="en-US" sz="1200"/>
              <a:pPr/>
              <a:t>27</a:t>
            </a:fld>
            <a:endParaRPr lang="en-US" altLang="en-US" sz="1200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1DDCCF2F-DFAB-931A-B049-46D6D6F423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FD1D754A-475F-A402-D89D-E843AD489C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75998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>
            <a:extLst>
              <a:ext uri="{FF2B5EF4-FFF2-40B4-BE49-F238E27FC236}">
                <a16:creationId xmlns:a16="http://schemas.microsoft.com/office/drawing/2014/main" id="{1B271BBE-508C-F9EE-3EB4-00143A7078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9C6C9E3-F24C-8B45-8860-C07F4B1E819E}" type="slidenum">
              <a:rPr lang="en-US" altLang="en-US" sz="1200"/>
              <a:pPr/>
              <a:t>28</a:t>
            </a:fld>
            <a:endParaRPr lang="en-US" altLang="en-US" sz="1200"/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id="{41F4F6BB-34CE-8C5B-210E-29FFF15172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F10CA12B-55CA-930E-1E56-ECDF0D051B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95564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>
            <a:extLst>
              <a:ext uri="{FF2B5EF4-FFF2-40B4-BE49-F238E27FC236}">
                <a16:creationId xmlns:a16="http://schemas.microsoft.com/office/drawing/2014/main" id="{64C379C4-DC73-1697-B4B2-712DAA4421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86283C1-559B-F74E-BFE8-218153EA38BE}" type="slidenum">
              <a:rPr lang="en-US" altLang="en-US" sz="1200"/>
              <a:pPr/>
              <a:t>29</a:t>
            </a:fld>
            <a:endParaRPr lang="en-US" altLang="en-US" sz="1200"/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313C8F95-03DD-5AAB-3BEC-8DF51BA6E8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4DADE679-B2FF-FEB8-8C50-68C3125EE1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9218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>
            <a:extLst>
              <a:ext uri="{FF2B5EF4-FFF2-40B4-BE49-F238E27FC236}">
                <a16:creationId xmlns:a16="http://schemas.microsoft.com/office/drawing/2014/main" id="{7A0BB427-5872-CB4D-CADF-004727D4D7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23A5093-2172-D24F-83F1-2B24D79B80A3}" type="slidenum">
              <a:rPr lang="en-US" altLang="en-US" sz="1200"/>
              <a:pPr/>
              <a:t>3</a:t>
            </a:fld>
            <a:endParaRPr lang="en-US" altLang="en-US" sz="1200"/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EF419486-F53B-728D-534F-9D5EE1BB50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5792DF9B-EB47-D1D0-AC74-AFC4BF27CA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>
            <a:extLst>
              <a:ext uri="{FF2B5EF4-FFF2-40B4-BE49-F238E27FC236}">
                <a16:creationId xmlns:a16="http://schemas.microsoft.com/office/drawing/2014/main" id="{633597AA-8838-2D6E-1280-271303EE2E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A4CFDC4-F174-1647-B748-B46E0C8227CB}" type="slidenum">
              <a:rPr lang="en-US" altLang="en-US" sz="1200"/>
              <a:pPr/>
              <a:t>30</a:t>
            </a:fld>
            <a:endParaRPr lang="en-US" altLang="en-US" sz="1200"/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192B4B90-57A6-A8E9-E061-8E9223BFFF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885F9F24-1A96-A5F4-D457-97B93C2EB1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251326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>
            <a:extLst>
              <a:ext uri="{FF2B5EF4-FFF2-40B4-BE49-F238E27FC236}">
                <a16:creationId xmlns:a16="http://schemas.microsoft.com/office/drawing/2014/main" id="{598A4C43-15C1-8F2B-4CFD-8CC5DE5EFB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502E4E5-5810-C244-A066-3D749801DC46}" type="slidenum">
              <a:rPr lang="en-US" altLang="en-US" sz="1200"/>
              <a:pPr/>
              <a:t>31</a:t>
            </a:fld>
            <a:endParaRPr lang="en-US" altLang="en-US" sz="1200"/>
          </a:p>
        </p:txBody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994225B6-7D27-D824-DC09-794AE149BF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736494BF-5E2E-8145-29D8-E34A5D5E5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12939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>
            <a:extLst>
              <a:ext uri="{FF2B5EF4-FFF2-40B4-BE49-F238E27FC236}">
                <a16:creationId xmlns:a16="http://schemas.microsoft.com/office/drawing/2014/main" id="{B0F1E7FE-8B4A-EDD2-8ED8-52706C6B97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96FDEE5-7F52-1543-A8E5-AA6E8EA4D004}" type="slidenum">
              <a:rPr lang="en-US" altLang="en-US" sz="1200"/>
              <a:pPr/>
              <a:t>32</a:t>
            </a:fld>
            <a:endParaRPr lang="en-US" altLang="en-US" sz="1200"/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69E1D14F-4A3A-06E2-9E0E-4E849123FA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2A93170A-39CD-8688-AC78-F2F09D3291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47950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id="{555DC6BA-5C17-D3CA-C007-5ED533F0D0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6DC54DD-2781-B74D-837A-EBE22F49BE03}" type="slidenum">
              <a:rPr lang="en-US" altLang="en-US" sz="1200"/>
              <a:pPr/>
              <a:t>33</a:t>
            </a:fld>
            <a:endParaRPr lang="en-US" altLang="en-US" sz="1200"/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C9300414-D3D8-1465-5856-966B16BBA9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4EFAC1EA-4E46-15E8-6FA7-F066C002C7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7">
            <a:extLst>
              <a:ext uri="{FF2B5EF4-FFF2-40B4-BE49-F238E27FC236}">
                <a16:creationId xmlns:a16="http://schemas.microsoft.com/office/drawing/2014/main" id="{A722E4B6-4EEA-6E53-D5FB-1205606B72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8CDCD7F-7B29-A748-A7FC-D6BACAA24E45}" type="slidenum">
              <a:rPr lang="en-US" altLang="en-US" sz="1200"/>
              <a:pPr/>
              <a:t>34</a:t>
            </a:fld>
            <a:endParaRPr lang="en-US" altLang="en-US" sz="1200"/>
          </a:p>
        </p:txBody>
      </p:sp>
      <p:sp>
        <p:nvSpPr>
          <p:cNvPr id="100354" name="Rectangle 2">
            <a:extLst>
              <a:ext uri="{FF2B5EF4-FFF2-40B4-BE49-F238E27FC236}">
                <a16:creationId xmlns:a16="http://schemas.microsoft.com/office/drawing/2014/main" id="{F039579B-091D-3BC0-7AB2-FB1296308F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E80E23D6-2E31-92C3-506D-43C8DB6543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39977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>
            <a:extLst>
              <a:ext uri="{FF2B5EF4-FFF2-40B4-BE49-F238E27FC236}">
                <a16:creationId xmlns:a16="http://schemas.microsoft.com/office/drawing/2014/main" id="{4B8F9EE3-FA66-E8CF-B229-D211E03902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C64286A-747D-844F-9835-A54F757D1EB2}" type="slidenum">
              <a:rPr lang="en-US" altLang="en-US" sz="1200"/>
              <a:pPr/>
              <a:t>35</a:t>
            </a:fld>
            <a:endParaRPr lang="en-US" altLang="en-US" sz="1200"/>
          </a:p>
        </p:txBody>
      </p:sp>
      <p:sp>
        <p:nvSpPr>
          <p:cNvPr id="102402" name="Rectangle 2">
            <a:extLst>
              <a:ext uri="{FF2B5EF4-FFF2-40B4-BE49-F238E27FC236}">
                <a16:creationId xmlns:a16="http://schemas.microsoft.com/office/drawing/2014/main" id="{6A5B619F-C0AF-CCED-C698-D3A39A78C5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A96460B5-2968-6408-2648-F51A33833F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7">
            <a:extLst>
              <a:ext uri="{FF2B5EF4-FFF2-40B4-BE49-F238E27FC236}">
                <a16:creationId xmlns:a16="http://schemas.microsoft.com/office/drawing/2014/main" id="{CEAA99D4-3597-8F08-7AF1-A9750F125E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53E63C3-B653-1E49-9B32-6E5129D835C9}" type="slidenum">
              <a:rPr lang="en-US" altLang="en-US" sz="1200"/>
              <a:pPr/>
              <a:t>36</a:t>
            </a:fld>
            <a:endParaRPr lang="en-US" altLang="en-US" sz="1200"/>
          </a:p>
        </p:txBody>
      </p:sp>
      <p:sp>
        <p:nvSpPr>
          <p:cNvPr id="104450" name="Rectangle 2">
            <a:extLst>
              <a:ext uri="{FF2B5EF4-FFF2-40B4-BE49-F238E27FC236}">
                <a16:creationId xmlns:a16="http://schemas.microsoft.com/office/drawing/2014/main" id="{149E6433-B2D3-E278-7939-6A0F95D3BE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05AC7431-9E4B-F5F6-CD0A-2C09855FD4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>
            <a:extLst>
              <a:ext uri="{FF2B5EF4-FFF2-40B4-BE49-F238E27FC236}">
                <a16:creationId xmlns:a16="http://schemas.microsoft.com/office/drawing/2014/main" id="{8E5E39DF-94FE-F264-DEAD-0D1E6143CF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82196ED-C7C3-F643-AC78-F344911002D2}" type="slidenum">
              <a:rPr lang="en-US" altLang="en-US" sz="1200"/>
              <a:pPr/>
              <a:t>37</a:t>
            </a:fld>
            <a:endParaRPr lang="en-US" altLang="en-US" sz="1200"/>
          </a:p>
        </p:txBody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1DFE13FF-DBEA-08AA-0AA1-5CF5157BD3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9FA55342-04DE-78CD-FC29-A3C6367431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>
            <a:extLst>
              <a:ext uri="{FF2B5EF4-FFF2-40B4-BE49-F238E27FC236}">
                <a16:creationId xmlns:a16="http://schemas.microsoft.com/office/drawing/2014/main" id="{4321D706-1332-68A1-53BE-B90115ABBB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B854B38-AC22-8E46-8971-98F32C8FAA1D}" type="slidenum">
              <a:rPr lang="en-US" altLang="en-US" sz="1200"/>
              <a:pPr/>
              <a:t>38</a:t>
            </a:fld>
            <a:endParaRPr lang="en-US" altLang="en-US" sz="1200"/>
          </a:p>
        </p:txBody>
      </p:sp>
      <p:sp>
        <p:nvSpPr>
          <p:cNvPr id="110594" name="Rectangle 2">
            <a:extLst>
              <a:ext uri="{FF2B5EF4-FFF2-40B4-BE49-F238E27FC236}">
                <a16:creationId xmlns:a16="http://schemas.microsoft.com/office/drawing/2014/main" id="{AE6358B2-117C-FB8B-8472-A4B98FC0C0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96CA9207-0E65-4042-9EFE-DCE610D7A6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7">
            <a:extLst>
              <a:ext uri="{FF2B5EF4-FFF2-40B4-BE49-F238E27FC236}">
                <a16:creationId xmlns:a16="http://schemas.microsoft.com/office/drawing/2014/main" id="{FE79355E-AB68-8437-6AE1-791BBD47F7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2738A52-D972-A041-8623-7884DC1659DD}" type="slidenum">
              <a:rPr lang="en-US" altLang="en-US" sz="1200"/>
              <a:pPr/>
              <a:t>39</a:t>
            </a:fld>
            <a:endParaRPr lang="en-US" altLang="en-US" sz="1200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FB46682A-2B20-4E80-8AA8-5E366E057F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95861685-35E6-2854-992F-F871929B31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>
            <a:extLst>
              <a:ext uri="{FF2B5EF4-FFF2-40B4-BE49-F238E27FC236}">
                <a16:creationId xmlns:a16="http://schemas.microsoft.com/office/drawing/2014/main" id="{D332FC7B-CC97-841B-1A43-09889901D9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CDFD11C-4828-914B-B029-6632F981703E}" type="slidenum">
              <a:rPr lang="en-US" altLang="en-US" sz="1200"/>
              <a:pPr/>
              <a:t>4</a:t>
            </a:fld>
            <a:endParaRPr lang="en-US" altLang="en-US" sz="1200"/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2B520710-5C44-44F6-569B-D43DC9A2F6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763DD9CF-1DD2-92E2-73E9-CD84C0EAD0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7">
            <a:extLst>
              <a:ext uri="{FF2B5EF4-FFF2-40B4-BE49-F238E27FC236}">
                <a16:creationId xmlns:a16="http://schemas.microsoft.com/office/drawing/2014/main" id="{F198C030-0579-A33F-DC0D-148ABDBED1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4D146CE-1BA4-2640-B1F6-17435851BB0D}" type="slidenum">
              <a:rPr lang="en-US" altLang="en-US" sz="1200"/>
              <a:pPr/>
              <a:t>40</a:t>
            </a:fld>
            <a:endParaRPr lang="en-US" altLang="en-US" sz="1200"/>
          </a:p>
        </p:txBody>
      </p:sp>
      <p:sp>
        <p:nvSpPr>
          <p:cNvPr id="114690" name="Rectangle 2">
            <a:extLst>
              <a:ext uri="{FF2B5EF4-FFF2-40B4-BE49-F238E27FC236}">
                <a16:creationId xmlns:a16="http://schemas.microsoft.com/office/drawing/2014/main" id="{AC7E2C53-4556-74EF-B76D-1FAB0D4278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2E1850F3-AECB-17DC-68D8-0DB4B04E6E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7">
            <a:extLst>
              <a:ext uri="{FF2B5EF4-FFF2-40B4-BE49-F238E27FC236}">
                <a16:creationId xmlns:a16="http://schemas.microsoft.com/office/drawing/2014/main" id="{7C81FAE7-848C-7E55-2A09-A2D2B7EA8B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4DE2FE1-0EB9-C047-9314-59F51FC7F7F4}" type="slidenum">
              <a:rPr lang="en-US" altLang="en-US" sz="1200"/>
              <a:pPr/>
              <a:t>41</a:t>
            </a:fld>
            <a:endParaRPr lang="en-US" altLang="en-US" sz="1200"/>
          </a:p>
        </p:txBody>
      </p:sp>
      <p:sp>
        <p:nvSpPr>
          <p:cNvPr id="118786" name="Rectangle 2">
            <a:extLst>
              <a:ext uri="{FF2B5EF4-FFF2-40B4-BE49-F238E27FC236}">
                <a16:creationId xmlns:a16="http://schemas.microsoft.com/office/drawing/2014/main" id="{09840CE3-6749-530E-3D88-4D93A3B87E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id="{ACF57E45-F4E5-7C63-0634-1C39187AF1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>
            <a:extLst>
              <a:ext uri="{FF2B5EF4-FFF2-40B4-BE49-F238E27FC236}">
                <a16:creationId xmlns:a16="http://schemas.microsoft.com/office/drawing/2014/main" id="{56937FC7-C5B9-A0C5-24A0-7672651463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2345A8C-7D1C-B14F-A176-42037B0274E2}" type="slidenum">
              <a:rPr lang="en-US" altLang="en-US" sz="1200"/>
              <a:pPr/>
              <a:t>42</a:t>
            </a:fld>
            <a:endParaRPr lang="en-US" altLang="en-US" sz="1200"/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32AC14F4-0483-1A60-93A3-5B1D197D22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2ED834E1-6845-6719-8D5B-AD50626ECB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09758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>
            <a:extLst>
              <a:ext uri="{FF2B5EF4-FFF2-40B4-BE49-F238E27FC236}">
                <a16:creationId xmlns:a16="http://schemas.microsoft.com/office/drawing/2014/main" id="{D332FC7B-CC97-841B-1A43-09889901D9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CDFD11C-4828-914B-B029-6632F981703E}" type="slidenum">
              <a:rPr lang="en-US" altLang="en-US" sz="1200"/>
              <a:pPr/>
              <a:t>5</a:t>
            </a:fld>
            <a:endParaRPr lang="en-US" altLang="en-US" sz="1200"/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2B520710-5C44-44F6-569B-D43DC9A2F6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763DD9CF-1DD2-92E2-73E9-CD84C0EAD0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0562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>
            <a:extLst>
              <a:ext uri="{FF2B5EF4-FFF2-40B4-BE49-F238E27FC236}">
                <a16:creationId xmlns:a16="http://schemas.microsoft.com/office/drawing/2014/main" id="{22761EFC-B122-BE63-03FB-A3C4F75EFC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F404E36-1F8D-7E43-93D4-3B5C60151570}" type="slidenum">
              <a:rPr lang="en-US" altLang="en-US" sz="1200"/>
              <a:pPr/>
              <a:t>6</a:t>
            </a:fld>
            <a:endParaRPr lang="en-US" altLang="en-US" sz="1200"/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91D17D32-A9FA-8DF5-F698-032A9C1355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EA2ECF92-3487-6853-2A32-A9DDE4ABD0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>
            <a:extLst>
              <a:ext uri="{FF2B5EF4-FFF2-40B4-BE49-F238E27FC236}">
                <a16:creationId xmlns:a16="http://schemas.microsoft.com/office/drawing/2014/main" id="{606382B1-2E7C-A4B4-16AE-D8F19DB0D4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8F8651C-BFFA-584C-8F98-E7F2142B9194}" type="slidenum">
              <a:rPr lang="en-US" altLang="en-US" sz="1200"/>
              <a:pPr/>
              <a:t>7</a:t>
            </a:fld>
            <a:endParaRPr lang="en-US" altLang="en-US" sz="1200"/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8D83666C-0B6E-82E1-8E3E-081CFFA2AF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D956EF0A-DA88-1141-6603-BD7A2B330A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>
            <a:extLst>
              <a:ext uri="{FF2B5EF4-FFF2-40B4-BE49-F238E27FC236}">
                <a16:creationId xmlns:a16="http://schemas.microsoft.com/office/drawing/2014/main" id="{87DBA32F-DF4B-807B-8CC3-841C0A24ECB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9C4ADB2-1532-144A-8CBD-1DFCD4D8309F}" type="slidenum">
              <a:rPr lang="en-US" altLang="en-US" sz="1200"/>
              <a:pPr/>
              <a:t>8</a:t>
            </a:fld>
            <a:endParaRPr lang="en-US" altLang="en-US" sz="1200"/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FB3BCF94-BB61-4569-A599-586396404E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53F82849-B5FA-6A45-F02C-3D80242D14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>
            <a:extLst>
              <a:ext uri="{FF2B5EF4-FFF2-40B4-BE49-F238E27FC236}">
                <a16:creationId xmlns:a16="http://schemas.microsoft.com/office/drawing/2014/main" id="{A964F6EF-8B08-D256-F871-9C4E6247A5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E703771-0267-B040-8F91-DB8F2B03233A}" type="slidenum">
              <a:rPr lang="en-US" altLang="en-US" sz="1200"/>
              <a:pPr/>
              <a:t>9</a:t>
            </a:fld>
            <a:endParaRPr lang="en-US" altLang="en-US" sz="1200"/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B88F89AC-177C-8573-EA78-59940C6DCF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336F8679-E8BE-3AF0-6081-388126F1AB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D3E38-30E7-47AD-B5D4-679F28E1A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2005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349AB-DDDB-00A5-AC80-AEEC16C2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Principles of Human Anatomy and Physiology, 11e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A921DA-FCB8-CC04-A485-F65D6940F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DF6800-280A-9440-A6B7-A039CC19633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0634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19D92-56BD-30C7-1B50-30169A6BC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2005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5F446-1224-887C-C425-681517B6E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Principles of Human Anatomy and Physiology, 11e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1433E-1355-1EAD-C0DB-A6666913E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E37F89-A84F-F648-B50C-A89758045A5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9480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48B46-1C9F-2D50-366B-0255F15E7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2005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78505-1EB9-14C2-BF3D-F3CF8A282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Principles of Human Anatomy and Physiology, 11e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55BA6-BAFF-6CAA-E9AC-998891DD7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E362AB-CC89-DE47-B5DE-1ED7A70351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4111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73075"/>
            <a:ext cx="8153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828800"/>
            <a:ext cx="4000500" cy="403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86300" y="1828800"/>
            <a:ext cx="4000500" cy="40386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1424CA-DAC2-01F4-448D-9A918508B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3400" y="6248400"/>
            <a:ext cx="20574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2005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F14A0-7CB6-62A6-D349-6D7134C17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385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Principles of Human Anatomy and Physiology, 11e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2DFDEF-7F12-81E2-03EF-3BBEC3096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81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673C79D2-1180-8943-85B4-EFBE22CBC50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7121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73075"/>
            <a:ext cx="8153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828800"/>
            <a:ext cx="8153400" cy="1943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3924300"/>
            <a:ext cx="8153400" cy="1943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67B912-5B09-9D8E-77A9-18D98AB443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3400" y="6248400"/>
            <a:ext cx="20574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2005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18383-EA33-2240-6719-B0122E87E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385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Principles of Human Anatomy and Physiology, 11e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34CDBC-3484-DA77-E51D-5F71D0C79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81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E285A55-8140-F74A-BEF9-AC5D918F53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5393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73075"/>
            <a:ext cx="8153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533400" y="1828800"/>
            <a:ext cx="4000500" cy="40386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86300" y="1828800"/>
            <a:ext cx="4000500" cy="403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91160B-E681-7FAB-5DB5-F9E41BB64B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3400" y="6248400"/>
            <a:ext cx="20574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2005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1794D1-45D1-5571-D72B-76DDE98B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385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Principles of Human Anatomy and Physiology, 11e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C4225D-CD55-505D-14B0-AB4444A94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81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D3488B39-2165-8A4A-85D8-70076DB10B1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609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DBE28-6166-AA01-0FA2-B4D698F29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2005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C370C-97B5-4885-42B4-FDB68D9D4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Principles of Human Anatomy and Physiology, 11e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81947-5CF2-97ED-5846-E4678F06D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3CEF5E-67A8-A842-83BF-7E0099AC4AC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7603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D83E4-9325-05DC-F858-A6AA64811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2005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34EA7-7AD2-258F-49AE-2B7A1C99A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Principles of Human Anatomy and Physiology, 11e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3F31E-8071-B3E6-DFE8-5F5AA7808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359DE9-1A54-234D-9EF6-E6F0987A3A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1334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E9322F2-C8BB-692A-54CD-A1CB586CE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2005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065D7FD-9903-1058-95FF-5CED48311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Principles of Human Anatomy and Physiology, 11e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945E06E-AD88-9417-F03D-046EB81A4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6150A4-B6B9-A445-A962-2BCDE0BAAA7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2291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EA1D35F-0385-04C4-4363-48D4C34E0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2005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554E8E1-28B3-1BB7-BB71-2C3053163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Principles of Human Anatomy and Physiology, 11e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C9AB789-5450-B963-5E96-7DB627803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ECDB08-06A4-1B4E-80F1-133929D23FB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8198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BF3B246-6E7D-9383-E952-52202E9E3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2005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7DFEE78-CB7F-3D71-4FD6-71E2C2701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Principles of Human Anatomy and Physiology, 11e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2326F97-F6B0-E8DB-C23A-6D96F394A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B17892-7E13-5748-BAFA-757AAB3F356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1304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E9C6C99-509A-0376-0597-C6F1D6EB5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2005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B2692904-C170-0210-89AB-B804AA011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Principles of Human Anatomy and Physiology, 11e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E6F968B-7BFF-0214-8E7C-CC67E67CF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8EB44D-CC56-AF42-BA78-7F9825B7E65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8480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48BAD75-EE60-895F-5331-4F140A826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2005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95F68F2-92DC-2ADE-D845-2F743B4F8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Principles of Human Anatomy and Physiology, 11e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489E32F-8658-C05E-8F22-19549D20E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8DEC1C-AB45-E148-9169-1722FC0E167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727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F6456CE-073D-2198-24B1-DD2130039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2005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C227933-2F46-50D5-6903-393F4218F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Principles of Human Anatomy and Physiology, 11e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960EE1-A6C5-5CC1-6BF7-3592EF1D2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34E023-1B5C-CC43-9BC2-4656BFCF06D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0308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2FDC2AED-282D-6039-9A83-FB53DB1BABA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04688700-4653-C8E8-182F-C83F901607A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21A5C-1711-F41A-2851-5F4F976B63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2005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E959F-5F5B-2709-44E4-3917B1B56D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Principles of Human Anatomy and Physiology, 11e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78B5F-9A78-FB61-4471-4C1DBBABA3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C987EA60-4C12-5F44-B40C-6AA91095AFEA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47.png"/><Relationship Id="rId3" Type="http://schemas.openxmlformats.org/officeDocument/2006/relationships/image" Target="../media/image42.jpeg"/><Relationship Id="rId7" Type="http://schemas.openxmlformats.org/officeDocument/2006/relationships/image" Target="../media/image44.png"/><Relationship Id="rId12" Type="http://schemas.openxmlformats.org/officeDocument/2006/relationships/customXml" Target="../ink/ink5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Relationship Id="rId6" Type="http://schemas.openxmlformats.org/officeDocument/2006/relationships/customXml" Target="../ink/ink2.xml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5" Type="http://schemas.openxmlformats.org/officeDocument/2006/relationships/image" Target="../media/image48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5.png"/><Relationship Id="rId14" Type="http://schemas.openxmlformats.org/officeDocument/2006/relationships/customXml" Target="../ink/ink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id="{AE4BFE91-667B-7D6E-19BE-0B4E8E2229F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Articulations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(Joints)</a:t>
            </a:r>
          </a:p>
        </p:txBody>
      </p:sp>
      <p:sp>
        <p:nvSpPr>
          <p:cNvPr id="17411" name="Rectangle 10">
            <a:extLst>
              <a:ext uri="{FF2B5EF4-FFF2-40B4-BE49-F238E27FC236}">
                <a16:creationId xmlns:a16="http://schemas.microsoft.com/office/drawing/2014/main" id="{DE05DA3D-9B0C-33DF-E847-098545455D7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F210407-E6EF-EB4F-B25A-A1D1B40C8079}" type="slidenum">
              <a:rPr lang="en-US" altLang="en-US" sz="1200">
                <a:solidFill>
                  <a:srgbClr val="898989"/>
                </a:solidFill>
              </a:rPr>
              <a:pPr/>
              <a:t>1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>
            <a:extLst>
              <a:ext uri="{FF2B5EF4-FFF2-40B4-BE49-F238E27FC236}">
                <a16:creationId xmlns:a16="http://schemas.microsoft.com/office/drawing/2014/main" id="{21FCC7D3-B268-983D-AB44-E76552C9EDE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1905000"/>
            <a:ext cx="8555832" cy="4724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Synovial Fluid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Secreted by the synovial membrane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contains slippery hyaluronic acid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Functions: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Reduces friction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Absorbs shocks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Supplies oxygen and nutrients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Removes carbon dioxide and wastes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Has phagocytic cells </a:t>
            </a:r>
          </a:p>
          <a:p>
            <a:pPr lvl="2" eaLnBrk="1" hangingPunct="1">
              <a:lnSpc>
                <a:spcPct val="90000"/>
              </a:lnSpc>
            </a:pPr>
            <a:endParaRPr lang="en-US" altLang="en-US" sz="1800" dirty="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Fun fact: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When a synovial joint is immobile for a while…..</a:t>
            </a:r>
          </a:p>
          <a:p>
            <a:pPr lvl="2" eaLnBrk="1" hangingPunct="1">
              <a:lnSpc>
                <a:spcPct val="90000"/>
              </a:lnSpc>
            </a:pPr>
            <a:endParaRPr lang="en-US" altLang="en-US" sz="1800" dirty="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90000"/>
              </a:lnSpc>
            </a:pP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sp>
        <p:nvSpPr>
          <p:cNvPr id="33795" name="Slide Number Placeholder 5">
            <a:extLst>
              <a:ext uri="{FF2B5EF4-FFF2-40B4-BE49-F238E27FC236}">
                <a16:creationId xmlns:a16="http://schemas.microsoft.com/office/drawing/2014/main" id="{4B56B94D-CF3E-899E-1E4F-4A902B2C1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33057B-73B9-394C-8310-AE5446BFFBDC}" type="slidenum">
              <a:rPr lang="en-US" altLang="en-US" sz="1200">
                <a:solidFill>
                  <a:srgbClr val="898989"/>
                </a:solidFill>
              </a:rPr>
              <a:pPr/>
              <a:t>10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F2B9F3-9F16-5EBF-CD6D-640704F1E1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81000"/>
            <a:ext cx="802243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75000" lnSpcReduction="2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Structural Classification</a:t>
            </a: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3.Synovial Joints</a:t>
            </a:r>
          </a:p>
        </p:txBody>
      </p:sp>
      <p:pic>
        <p:nvPicPr>
          <p:cNvPr id="4" name="Picture 4" descr="w0221-nc">
            <a:extLst>
              <a:ext uri="{FF2B5EF4-FFF2-40B4-BE49-F238E27FC236}">
                <a16:creationId xmlns:a16="http://schemas.microsoft.com/office/drawing/2014/main" id="{C0312D8F-7EDB-ED1D-D88D-E97865973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428" y="2057400"/>
            <a:ext cx="3163888" cy="329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>
            <a:extLst>
              <a:ext uri="{FF2B5EF4-FFF2-40B4-BE49-F238E27FC236}">
                <a16:creationId xmlns:a16="http://schemas.microsoft.com/office/drawing/2014/main" id="{9B31F740-D923-45C6-D788-DEE6215CE17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1828800"/>
            <a:ext cx="3657600" cy="44354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Accessory ligaments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extracapsular ligaments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600" dirty="0">
                <a:ea typeface="ＭＳ Ｐゴシック" panose="020B0600070205080204" pitchFamily="34" charset="-128"/>
              </a:rPr>
              <a:t>outside joint capsule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600" dirty="0">
                <a:ea typeface="ＭＳ Ｐゴシック" panose="020B0600070205080204" pitchFamily="34" charset="-128"/>
              </a:rPr>
              <a:t>Fibular and tibial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collalateral</a:t>
            </a:r>
            <a:r>
              <a:rPr lang="en-US" altLang="en-US" sz="1600" dirty="0">
                <a:ea typeface="ＭＳ Ｐゴシック" panose="020B0600070205080204" pitchFamily="34" charset="-128"/>
              </a:rPr>
              <a:t> ligaments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intracapsular ligaments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600" dirty="0">
                <a:ea typeface="ＭＳ Ｐゴシック" panose="020B0600070205080204" pitchFamily="34" charset="-128"/>
              </a:rPr>
              <a:t>within capsule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600" dirty="0">
                <a:ea typeface="ＭＳ Ｐゴシック" panose="020B0600070205080204" pitchFamily="34" charset="-128"/>
              </a:rPr>
              <a:t>ACL and PCL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en-US" sz="20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Articular discs or menisci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attached around edges to capsule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allow 2 bones of different shape to fit tightly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increase stability of knee - torn cartilage</a:t>
            </a:r>
          </a:p>
        </p:txBody>
      </p:sp>
      <p:sp>
        <p:nvSpPr>
          <p:cNvPr id="35843" name="Slide Number Placeholder 5">
            <a:extLst>
              <a:ext uri="{FF2B5EF4-FFF2-40B4-BE49-F238E27FC236}">
                <a16:creationId xmlns:a16="http://schemas.microsoft.com/office/drawing/2014/main" id="{AC1272A7-694D-09D7-E3DC-9C1326EC4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C7E7ACA-E877-C54F-BF8F-F149D3A49623}" type="slidenum">
              <a:rPr lang="en-US" altLang="en-US" sz="1200">
                <a:solidFill>
                  <a:srgbClr val="898989"/>
                </a:solidFill>
              </a:rPr>
              <a:pPr/>
              <a:t>11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FD74D7-096B-99F5-0982-B40EB696FEB3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Structural Classification</a:t>
            </a: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3.Synovial Joints – Special Features</a:t>
            </a:r>
          </a:p>
        </p:txBody>
      </p:sp>
      <p:pic>
        <p:nvPicPr>
          <p:cNvPr id="35846" name="Picture 6" descr="Anatomy of the Knee - Comprehensive Orthopaedics">
            <a:extLst>
              <a:ext uri="{FF2B5EF4-FFF2-40B4-BE49-F238E27FC236}">
                <a16:creationId xmlns:a16="http://schemas.microsoft.com/office/drawing/2014/main" id="{AD6AA8D3-81E3-3981-5D2F-0B5AA905D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330450"/>
            <a:ext cx="5035966" cy="330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>
            <a:extLst>
              <a:ext uri="{FF2B5EF4-FFF2-40B4-BE49-F238E27FC236}">
                <a16:creationId xmlns:a16="http://schemas.microsoft.com/office/drawing/2014/main" id="{CC283104-9A45-959B-8EB3-01AEAD2FEA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Nerve and Blood Supply</a:t>
            </a:r>
          </a:p>
        </p:txBody>
      </p:sp>
      <p:sp>
        <p:nvSpPr>
          <p:cNvPr id="37890" name="Rectangle 3">
            <a:extLst>
              <a:ext uri="{FF2B5EF4-FFF2-40B4-BE49-F238E27FC236}">
                <a16:creationId xmlns:a16="http://schemas.microsoft.com/office/drawing/2014/main" id="{A53A6671-64EE-2E64-E1B7-59458E3C20C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8458200" cy="39751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Nerves to joints are branches of nerves to nearby muscles</a:t>
            </a:r>
          </a:p>
          <a:p>
            <a:pPr eaLnBrk="1" hangingPunct="1">
              <a:lnSpc>
                <a:spcPct val="90000"/>
              </a:lnSpc>
            </a:pPr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Joint capsule and ligaments contain pain fibers and sensory receptors</a:t>
            </a:r>
          </a:p>
          <a:p>
            <a:pPr eaLnBrk="1" hangingPunct="1">
              <a:lnSpc>
                <a:spcPct val="90000"/>
              </a:lnSpc>
            </a:pPr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Blood supply to the structures of a joint are branches from nearby structures</a:t>
            </a:r>
          </a:p>
        </p:txBody>
      </p:sp>
      <p:sp>
        <p:nvSpPr>
          <p:cNvPr id="37891" name="Slide Number Placeholder 5">
            <a:extLst>
              <a:ext uri="{FF2B5EF4-FFF2-40B4-BE49-F238E27FC236}">
                <a16:creationId xmlns:a16="http://schemas.microsoft.com/office/drawing/2014/main" id="{B2FF7B1D-97CC-39CC-DFC3-A48D23831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5AEE57F-487F-F043-BBD4-C3E1E86CFB1A}" type="slidenum">
              <a:rPr lang="en-US" altLang="en-US" sz="1200">
                <a:solidFill>
                  <a:srgbClr val="898989"/>
                </a:solidFill>
              </a:rPr>
              <a:pPr/>
              <a:t>12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>
            <a:extLst>
              <a:ext uri="{FF2B5EF4-FFF2-40B4-BE49-F238E27FC236}">
                <a16:creationId xmlns:a16="http://schemas.microsoft.com/office/drawing/2014/main" id="{4027DBD1-5079-BCD4-6F26-56813B0BA2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Sprain versus Strain</a:t>
            </a:r>
          </a:p>
        </p:txBody>
      </p:sp>
      <p:sp>
        <p:nvSpPr>
          <p:cNvPr id="39938" name="Rectangle 3">
            <a:extLst>
              <a:ext uri="{FF2B5EF4-FFF2-40B4-BE49-F238E27FC236}">
                <a16:creationId xmlns:a16="http://schemas.microsoft.com/office/drawing/2014/main" id="{505FEB1E-4ED0-0DAF-6277-634C37CAE6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295400"/>
            <a:ext cx="3886200" cy="5257800"/>
          </a:xfrm>
        </p:spPr>
        <p:txBody>
          <a:bodyPr/>
          <a:lstStyle/>
          <a:p>
            <a:pPr eaLnBrk="1" hangingPunct="1"/>
            <a:r>
              <a:rPr lang="en-US" altLang="en-US" sz="2400" dirty="0">
                <a:ea typeface="ＭＳ Ｐゴシック" panose="020B0600070205080204" pitchFamily="34" charset="-128"/>
              </a:rPr>
              <a:t>Sprain</a:t>
            </a:r>
          </a:p>
          <a:p>
            <a:pPr lvl="1" eaLnBrk="1" hangingPunct="1"/>
            <a:r>
              <a:rPr lang="en-US" altLang="en-US" sz="2000" dirty="0">
                <a:ea typeface="ＭＳ Ｐゴシック" panose="020B0600070205080204" pitchFamily="34" charset="-128"/>
              </a:rPr>
              <a:t>twisting of joint that stretches or tears ligaments</a:t>
            </a:r>
          </a:p>
          <a:p>
            <a:pPr lvl="1" eaLnBrk="1" hangingPunct="1"/>
            <a:r>
              <a:rPr lang="en-US" altLang="en-US" sz="2000" dirty="0">
                <a:ea typeface="ＭＳ Ｐゴシック" panose="020B0600070205080204" pitchFamily="34" charset="-128"/>
              </a:rPr>
              <a:t>may damage nearby blood vessels</a:t>
            </a:r>
          </a:p>
          <a:p>
            <a:pPr lvl="1" eaLnBrk="1" hangingPunct="1"/>
            <a:r>
              <a:rPr lang="en-US" altLang="en-US" sz="2000" dirty="0">
                <a:ea typeface="ＭＳ Ｐゴシック" panose="020B0600070205080204" pitchFamily="34" charset="-128"/>
              </a:rPr>
              <a:t>swelling &amp; hemorrhage from blood vessels</a:t>
            </a:r>
          </a:p>
          <a:p>
            <a:pPr eaLnBrk="1" hangingPunct="1"/>
            <a:endParaRPr lang="en-US" altLang="en-US" sz="2400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sz="2400" dirty="0">
                <a:ea typeface="ＭＳ Ｐゴシック" panose="020B0600070205080204" pitchFamily="34" charset="-128"/>
              </a:rPr>
              <a:t>Strain</a:t>
            </a:r>
          </a:p>
          <a:p>
            <a:pPr lvl="1" eaLnBrk="1" hangingPunct="1"/>
            <a:r>
              <a:rPr lang="en-US" altLang="en-US" sz="2000" dirty="0">
                <a:ea typeface="ＭＳ Ｐゴシック" panose="020B0600070205080204" pitchFamily="34" charset="-128"/>
              </a:rPr>
              <a:t>overstretched or partially torn muscle or muscle tendon</a:t>
            </a:r>
          </a:p>
        </p:txBody>
      </p:sp>
      <p:sp>
        <p:nvSpPr>
          <p:cNvPr id="39939" name="Slide Number Placeholder 5">
            <a:extLst>
              <a:ext uri="{FF2B5EF4-FFF2-40B4-BE49-F238E27FC236}">
                <a16:creationId xmlns:a16="http://schemas.microsoft.com/office/drawing/2014/main" id="{4EB24CCF-0DD5-F459-40DB-2336DDD8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C5D1E79-64DE-0D4E-AED4-07D9BE6DDBE9}" type="slidenum">
              <a:rPr lang="en-US" altLang="en-US" sz="1200">
                <a:solidFill>
                  <a:srgbClr val="898989"/>
                </a:solidFill>
              </a:rPr>
              <a:pPr/>
              <a:t>13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9941" name="Picture 5" descr="Sprained ankle">
            <a:extLst>
              <a:ext uri="{FF2B5EF4-FFF2-40B4-BE49-F238E27FC236}">
                <a16:creationId xmlns:a16="http://schemas.microsoft.com/office/drawing/2014/main" id="{572E2150-072E-F324-D2C7-3615417D6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977" y="2120825"/>
            <a:ext cx="3798023" cy="313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>
            <a:extLst>
              <a:ext uri="{FF2B5EF4-FFF2-40B4-BE49-F238E27FC236}">
                <a16:creationId xmlns:a16="http://schemas.microsoft.com/office/drawing/2014/main" id="{214E8872-740F-6253-E631-EDE6894206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3613" y="473075"/>
            <a:ext cx="7292975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Bursae and Tendon Sheaths</a:t>
            </a:r>
          </a:p>
        </p:txBody>
      </p:sp>
      <p:sp>
        <p:nvSpPr>
          <p:cNvPr id="41986" name="Rectangle 3">
            <a:extLst>
              <a:ext uri="{FF2B5EF4-FFF2-40B4-BE49-F238E27FC236}">
                <a16:creationId xmlns:a16="http://schemas.microsoft.com/office/drawing/2014/main" id="{6E43D9C5-2148-6089-8690-1D9EBD85B67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1676400"/>
            <a:ext cx="4648200" cy="4495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>
                <a:ea typeface="ＭＳ Ｐゴシック" panose="020B0600070205080204" pitchFamily="34" charset="-128"/>
              </a:rPr>
              <a:t>Bursae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>
                <a:ea typeface="ＭＳ Ｐゴシック" panose="020B0600070205080204" pitchFamily="34" charset="-128"/>
              </a:rPr>
              <a:t>fluid-filled saclike extensions of the joint capsule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>
                <a:ea typeface="ＭＳ Ｐゴシック" panose="020B0600070205080204" pitchFamily="34" charset="-128"/>
              </a:rPr>
              <a:t>reduce friction between moving structures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>
                <a:ea typeface="ＭＳ Ｐゴシック" panose="020B0600070205080204" pitchFamily="34" charset="-128"/>
              </a:rPr>
              <a:t>Tendon sheaths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>
                <a:ea typeface="ＭＳ Ｐゴシック" panose="020B0600070205080204" pitchFamily="34" charset="-128"/>
              </a:rPr>
              <a:t>tubelike bursae that wrap around tendons at wrist and ankle where many tendons come together in a confined space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>
                <a:ea typeface="ＭＳ Ｐゴシック" panose="020B0600070205080204" pitchFamily="34" charset="-128"/>
              </a:rPr>
              <a:t>Bursitis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>
                <a:ea typeface="ＭＳ Ｐゴシック" panose="020B0600070205080204" pitchFamily="34" charset="-128"/>
              </a:rPr>
              <a:t>chronic inflammation of a bursa</a:t>
            </a:r>
          </a:p>
        </p:txBody>
      </p:sp>
      <p:sp>
        <p:nvSpPr>
          <p:cNvPr id="41987" name="Slide Number Placeholder 5">
            <a:extLst>
              <a:ext uri="{FF2B5EF4-FFF2-40B4-BE49-F238E27FC236}">
                <a16:creationId xmlns:a16="http://schemas.microsoft.com/office/drawing/2014/main" id="{54030E2C-ABBF-CB96-CFC5-3EF1B023B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2953D9B-B846-CA49-9551-2FDD2B1C1187}" type="slidenum">
              <a:rPr lang="en-US" altLang="en-US" sz="1200">
                <a:solidFill>
                  <a:srgbClr val="898989"/>
                </a:solidFill>
              </a:rPr>
              <a:pPr/>
              <a:t>14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41988" name="Picture 7">
            <a:extLst>
              <a:ext uri="{FF2B5EF4-FFF2-40B4-BE49-F238E27FC236}">
                <a16:creationId xmlns:a16="http://schemas.microsoft.com/office/drawing/2014/main" id="{3218ED64-E0C5-64BD-6B50-354401B6C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371600"/>
            <a:ext cx="2544763" cy="394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8">
            <a:extLst>
              <a:ext uri="{FF2B5EF4-FFF2-40B4-BE49-F238E27FC236}">
                <a16:creationId xmlns:a16="http://schemas.microsoft.com/office/drawing/2014/main" id="{654B7B60-1335-6425-B8CF-3FE6BEAAD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495800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>
            <a:extLst>
              <a:ext uri="{FF2B5EF4-FFF2-40B4-BE49-F238E27FC236}">
                <a16:creationId xmlns:a16="http://schemas.microsoft.com/office/drawing/2014/main" id="{432EC1AF-CD13-8D9F-8595-1665511BF8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>
                <a:ea typeface="ＭＳ Ｐゴシック" panose="020B0600070205080204" pitchFamily="34" charset="-128"/>
              </a:rPr>
              <a:t>Types of Movement at Synovial Joints </a:t>
            </a:r>
          </a:p>
        </p:txBody>
      </p:sp>
      <p:sp>
        <p:nvSpPr>
          <p:cNvPr id="66562" name="Rectangle 3">
            <a:extLst>
              <a:ext uri="{FF2B5EF4-FFF2-40B4-BE49-F238E27FC236}">
                <a16:creationId xmlns:a16="http://schemas.microsoft.com/office/drawing/2014/main" id="{36215257-05FA-F676-4087-A2604BB355C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i="1" dirty="0">
                <a:ea typeface="ＭＳ Ｐゴシック" panose="020B0600070205080204" pitchFamily="34" charset="-128"/>
              </a:rPr>
              <a:t>Gliding movements </a:t>
            </a:r>
            <a:r>
              <a:rPr lang="en-US" altLang="en-US" dirty="0">
                <a:ea typeface="ＭＳ Ｐゴシック" panose="020B0600070205080204" pitchFamily="34" charset="-128"/>
              </a:rPr>
              <a:t>occur when relatively flat bone surface move back and forth and from side to side with respect to one another.</a:t>
            </a: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Examples: carpals and tarsals </a:t>
            </a:r>
          </a:p>
        </p:txBody>
      </p:sp>
      <p:sp>
        <p:nvSpPr>
          <p:cNvPr id="66563" name="Slide Number Placeholder 5">
            <a:extLst>
              <a:ext uri="{FF2B5EF4-FFF2-40B4-BE49-F238E27FC236}">
                <a16:creationId xmlns:a16="http://schemas.microsoft.com/office/drawing/2014/main" id="{A0BBDA4C-E2A0-3F14-A2B3-052F7649B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85133F4-120A-4940-B4CF-1F9EB4EE760E}" type="slidenum">
              <a:rPr lang="en-US" altLang="en-US" sz="1200">
                <a:solidFill>
                  <a:srgbClr val="898989"/>
                </a:solidFill>
              </a:rPr>
              <a:pPr/>
              <a:t>15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050" name="Picture 2" descr="Gliding Joint - Brookbush Institute">
            <a:extLst>
              <a:ext uri="{FF2B5EF4-FFF2-40B4-BE49-F238E27FC236}">
                <a16:creationId xmlns:a16="http://schemas.microsoft.com/office/drawing/2014/main" id="{03C7C7B4-7EF3-A55A-BED4-3723807C67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08" b="9586"/>
          <a:stretch>
            <a:fillRect/>
          </a:stretch>
        </p:blipFill>
        <p:spPr bwMode="auto">
          <a:xfrm>
            <a:off x="6172200" y="4505325"/>
            <a:ext cx="2190750" cy="221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93492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E6585-E0D5-B48C-1C53-1E480519B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>
            <a:extLst>
              <a:ext uri="{FF2B5EF4-FFF2-40B4-BE49-F238E27FC236}">
                <a16:creationId xmlns:a16="http://schemas.microsoft.com/office/drawing/2014/main" id="{2864F149-C9F5-18F8-BCAC-E1EBF045FD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>
                <a:ea typeface="ＭＳ Ｐゴシック" panose="020B0600070205080204" pitchFamily="34" charset="-128"/>
              </a:rPr>
              <a:t>Types of Movement at Synovial Joints </a:t>
            </a:r>
          </a:p>
        </p:txBody>
      </p:sp>
      <p:sp>
        <p:nvSpPr>
          <p:cNvPr id="66562" name="Rectangle 3">
            <a:extLst>
              <a:ext uri="{FF2B5EF4-FFF2-40B4-BE49-F238E27FC236}">
                <a16:creationId xmlns:a16="http://schemas.microsoft.com/office/drawing/2014/main" id="{7F887EAA-61DA-1A25-EEA9-C7D155A24D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In</a:t>
            </a:r>
            <a:r>
              <a:rPr lang="en-US" altLang="en-US" i="1" dirty="0">
                <a:ea typeface="ＭＳ Ｐゴシック" panose="020B0600070205080204" pitchFamily="34" charset="-128"/>
              </a:rPr>
              <a:t> angular movements </a:t>
            </a:r>
            <a:r>
              <a:rPr lang="en-US" altLang="en-US" dirty="0">
                <a:ea typeface="ＭＳ Ｐゴシック" panose="020B0600070205080204" pitchFamily="34" charset="-128"/>
              </a:rPr>
              <a:t>there is an increase or a decrease in the angle between articulating bones. </a:t>
            </a:r>
          </a:p>
          <a:p>
            <a:pPr eaLnBrk="1" hangingPunct="1"/>
            <a:r>
              <a:rPr lang="en-US" altLang="en-US" i="1" dirty="0">
                <a:solidFill>
                  <a:schemeClr val="accent6">
                    <a:lumMod val="50000"/>
                  </a:schemeClr>
                </a:solidFill>
                <a:ea typeface="ＭＳ Ｐゴシック" panose="020B0600070205080204" pitchFamily="34" charset="-128"/>
              </a:rPr>
              <a:t>Flexion</a:t>
            </a:r>
            <a:r>
              <a:rPr lang="en-US" altLang="en-US" i="1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results in a decrease in the angle between articulating bones. </a:t>
            </a:r>
          </a:p>
        </p:txBody>
      </p:sp>
      <p:sp>
        <p:nvSpPr>
          <p:cNvPr id="66563" name="Slide Number Placeholder 5">
            <a:extLst>
              <a:ext uri="{FF2B5EF4-FFF2-40B4-BE49-F238E27FC236}">
                <a16:creationId xmlns:a16="http://schemas.microsoft.com/office/drawing/2014/main" id="{32F33C07-E4AB-4C5E-DD9B-015BB75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85133F4-120A-4940-B4CF-1F9EB4EE760E}" type="slidenum">
              <a:rPr lang="en-US" altLang="en-US" sz="1200">
                <a:solidFill>
                  <a:srgbClr val="898989"/>
                </a:solidFill>
              </a:rPr>
              <a:pPr/>
              <a:t>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4098" name="Picture 2" descr="Flexion - Mammoth Memory definition ...">
            <a:extLst>
              <a:ext uri="{FF2B5EF4-FFF2-40B4-BE49-F238E27FC236}">
                <a16:creationId xmlns:a16="http://schemas.microsoft.com/office/drawing/2014/main" id="{A1AD06EB-A80B-11D3-F546-0CBD0CD5B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394006"/>
            <a:ext cx="36830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23739F-46E4-56F2-0D62-61A9703F26FA}"/>
              </a:ext>
            </a:extLst>
          </p:cNvPr>
          <p:cNvSpPr txBox="1"/>
          <p:nvPr/>
        </p:nvSpPr>
        <p:spPr>
          <a:xfrm>
            <a:off x="5181600" y="6646020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mammothmemory.net</a:t>
            </a:r>
            <a:r>
              <a:rPr lang="en-US" sz="8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81929907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9B727-C999-26D1-5AC3-43949E591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>
            <a:extLst>
              <a:ext uri="{FF2B5EF4-FFF2-40B4-BE49-F238E27FC236}">
                <a16:creationId xmlns:a16="http://schemas.microsoft.com/office/drawing/2014/main" id="{13885C9C-DCDD-CBCC-C50C-F96527D10D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>
                <a:ea typeface="ＭＳ Ｐゴシック" panose="020B0600070205080204" pitchFamily="34" charset="-128"/>
              </a:rPr>
              <a:t>Types of Movement at Synovial Joints </a:t>
            </a:r>
          </a:p>
        </p:txBody>
      </p:sp>
      <p:sp>
        <p:nvSpPr>
          <p:cNvPr id="66562" name="Rectangle 3">
            <a:extLst>
              <a:ext uri="{FF2B5EF4-FFF2-40B4-BE49-F238E27FC236}">
                <a16:creationId xmlns:a16="http://schemas.microsoft.com/office/drawing/2014/main" id="{F299AAC4-4C7F-7896-8DEE-4FBA1AD5FFF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4572000" cy="4525963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In</a:t>
            </a:r>
            <a:r>
              <a:rPr lang="en-US" altLang="en-US" i="1" dirty="0">
                <a:ea typeface="ＭＳ Ｐゴシック" panose="020B0600070205080204" pitchFamily="34" charset="-128"/>
              </a:rPr>
              <a:t> angular movements </a:t>
            </a:r>
            <a:r>
              <a:rPr lang="en-US" altLang="en-US" dirty="0">
                <a:ea typeface="ＭＳ Ｐゴシック" panose="020B0600070205080204" pitchFamily="34" charset="-128"/>
              </a:rPr>
              <a:t>there is an increase or a decrease in the angle between articulating bones. </a:t>
            </a:r>
          </a:p>
          <a:p>
            <a:pPr eaLnBrk="1" hangingPunct="1"/>
            <a:r>
              <a:rPr lang="en-US" altLang="en-US" i="1" dirty="0">
                <a:solidFill>
                  <a:schemeClr val="accent6">
                    <a:lumMod val="50000"/>
                  </a:schemeClr>
                </a:solidFill>
                <a:ea typeface="ＭＳ Ｐゴシック" panose="020B0600070205080204" pitchFamily="34" charset="-128"/>
              </a:rPr>
              <a:t>Extension</a:t>
            </a:r>
            <a:r>
              <a:rPr lang="en-US" altLang="en-US" i="1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results in an increase in the angle between articulating bones. </a:t>
            </a:r>
          </a:p>
        </p:txBody>
      </p:sp>
      <p:sp>
        <p:nvSpPr>
          <p:cNvPr id="66563" name="Slide Number Placeholder 5">
            <a:extLst>
              <a:ext uri="{FF2B5EF4-FFF2-40B4-BE49-F238E27FC236}">
                <a16:creationId xmlns:a16="http://schemas.microsoft.com/office/drawing/2014/main" id="{9364680D-33FC-D9A3-7CD3-6B484B61D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85133F4-120A-4940-B4CF-1F9EB4EE760E}" type="slidenum">
              <a:rPr lang="en-US" altLang="en-US" sz="1200">
                <a:solidFill>
                  <a:srgbClr val="898989"/>
                </a:solidFill>
              </a:rPr>
              <a:pPr/>
              <a:t>17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6146" name="Picture 2" descr="Flexion &amp; Extension: In Detail - Tom Morrison">
            <a:extLst>
              <a:ext uri="{FF2B5EF4-FFF2-40B4-BE49-F238E27FC236}">
                <a16:creationId xmlns:a16="http://schemas.microsoft.com/office/drawing/2014/main" id="{002D980F-FE78-C36E-01CC-2674A8B99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585" y="1524000"/>
            <a:ext cx="3855615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B2D5AE-1936-7751-2062-8EE0473BD170}"/>
              </a:ext>
            </a:extLst>
          </p:cNvPr>
          <p:cNvSpPr txBox="1"/>
          <p:nvPr/>
        </p:nvSpPr>
        <p:spPr>
          <a:xfrm>
            <a:off x="6539345" y="6019800"/>
            <a:ext cx="266700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https://</a:t>
            </a:r>
            <a:r>
              <a:rPr lang="en-US" sz="700" dirty="0" err="1"/>
              <a:t>tommorrison.uk</a:t>
            </a:r>
            <a:r>
              <a:rPr lang="en-US" sz="700" dirty="0"/>
              <a:t>/blog/flexion--extension-in-detail</a:t>
            </a:r>
          </a:p>
        </p:txBody>
      </p:sp>
    </p:spTree>
    <p:extLst>
      <p:ext uri="{BB962C8B-B14F-4D97-AF65-F5344CB8AC3E}">
        <p14:creationId xmlns:p14="http://schemas.microsoft.com/office/powerpoint/2010/main" val="247863083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>
            <a:extLst>
              <a:ext uri="{FF2B5EF4-FFF2-40B4-BE49-F238E27FC236}">
                <a16:creationId xmlns:a16="http://schemas.microsoft.com/office/drawing/2014/main" id="{1584C523-A9D3-D16E-0D08-71A40EB1B3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</a:rPr>
              <a:t>Flexion, Extension &amp; Hyperextension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0178" name="Slide Number Placeholder 4">
            <a:extLst>
              <a:ext uri="{FF2B5EF4-FFF2-40B4-BE49-F238E27FC236}">
                <a16:creationId xmlns:a16="http://schemas.microsoft.com/office/drawing/2014/main" id="{09A95CD4-7CF7-9B16-EDE1-C3B3C5373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87DA188-7A81-8446-94B5-F6ABE2C81697}" type="slidenum">
              <a:rPr lang="en-US" altLang="en-US" sz="1200">
                <a:solidFill>
                  <a:srgbClr val="898989"/>
                </a:solidFill>
              </a:rPr>
              <a:pPr/>
              <a:t>18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50179" name="Picture 3" descr="170452">
            <a:extLst>
              <a:ext uri="{FF2B5EF4-FFF2-40B4-BE49-F238E27FC236}">
                <a16:creationId xmlns:a16="http://schemas.microsoft.com/office/drawing/2014/main" id="{5109995B-92A0-AD23-F9D3-BD9B6882B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6" r="7164" b="21573"/>
          <a:stretch>
            <a:fillRect/>
          </a:stretch>
        </p:blipFill>
        <p:spPr bwMode="auto">
          <a:xfrm>
            <a:off x="381000" y="3962400"/>
            <a:ext cx="28194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4" descr="170451">
            <a:extLst>
              <a:ext uri="{FF2B5EF4-FFF2-40B4-BE49-F238E27FC236}">
                <a16:creationId xmlns:a16="http://schemas.microsoft.com/office/drawing/2014/main" id="{37FE0688-6C7D-77D6-4504-BC5C16B0A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0" t="5809" r="8733" b="20120"/>
          <a:stretch>
            <a:fillRect/>
          </a:stretch>
        </p:blipFill>
        <p:spPr bwMode="auto">
          <a:xfrm>
            <a:off x="6096000" y="3962400"/>
            <a:ext cx="28194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5" descr="170453">
            <a:extLst>
              <a:ext uri="{FF2B5EF4-FFF2-40B4-BE49-F238E27FC236}">
                <a16:creationId xmlns:a16="http://schemas.microsoft.com/office/drawing/2014/main" id="{4E7323E6-8E88-04C6-7EC4-B19B5A894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2" t="5809" r="5161" b="21573"/>
          <a:stretch>
            <a:fillRect/>
          </a:stretch>
        </p:blipFill>
        <p:spPr bwMode="auto">
          <a:xfrm>
            <a:off x="3398838" y="3962400"/>
            <a:ext cx="2468562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2" name="Picture 6" descr="170454">
            <a:extLst>
              <a:ext uri="{FF2B5EF4-FFF2-40B4-BE49-F238E27FC236}">
                <a16:creationId xmlns:a16="http://schemas.microsoft.com/office/drawing/2014/main" id="{3AFA7126-D953-039E-3FA1-4ADEFF978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7" t="4356" r="5826" b="23026"/>
          <a:stretch>
            <a:fillRect/>
          </a:stretch>
        </p:blipFill>
        <p:spPr bwMode="auto">
          <a:xfrm>
            <a:off x="1371600" y="1290638"/>
            <a:ext cx="3124200" cy="251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3" name="Picture 7" descr="170455">
            <a:extLst>
              <a:ext uri="{FF2B5EF4-FFF2-40B4-BE49-F238E27FC236}">
                <a16:creationId xmlns:a16="http://schemas.microsoft.com/office/drawing/2014/main" id="{1F58824D-5E66-42D5-2821-417EBFA1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2" t="4356" r="7979" b="20120"/>
          <a:stretch>
            <a:fillRect/>
          </a:stretch>
        </p:blipFill>
        <p:spPr bwMode="auto">
          <a:xfrm>
            <a:off x="4648200" y="1295400"/>
            <a:ext cx="2667000" cy="256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68186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>
            <a:extLst>
              <a:ext uri="{FF2B5EF4-FFF2-40B4-BE49-F238E27FC236}">
                <a16:creationId xmlns:a16="http://schemas.microsoft.com/office/drawing/2014/main" id="{B80BE909-9AF5-7580-A4AB-A51E3B27B5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Abduction and Adduction</a:t>
            </a:r>
          </a:p>
        </p:txBody>
      </p:sp>
      <p:sp>
        <p:nvSpPr>
          <p:cNvPr id="52226" name="Slide Number Placeholder 5">
            <a:extLst>
              <a:ext uri="{FF2B5EF4-FFF2-40B4-BE49-F238E27FC236}">
                <a16:creationId xmlns:a16="http://schemas.microsoft.com/office/drawing/2014/main" id="{A6093E17-F895-84C8-EBE5-FF42739E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3212553-2D8E-094C-886C-01DBF4100D94}" type="slidenum">
              <a:rPr lang="en-US" altLang="en-US" sz="1200">
                <a:solidFill>
                  <a:srgbClr val="898989"/>
                </a:solidFill>
              </a:rPr>
              <a:pPr/>
              <a:t>19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52227" name="Picture 3" descr="170457">
            <a:extLst>
              <a:ext uri="{FF2B5EF4-FFF2-40B4-BE49-F238E27FC236}">
                <a16:creationId xmlns:a16="http://schemas.microsoft.com/office/drawing/2014/main" id="{C4B52A23-CF22-B272-7BE4-2DBDC1CC0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" t="5809" r="6250" b="20122"/>
          <a:stretch>
            <a:fillRect/>
          </a:stretch>
        </p:blipFill>
        <p:spPr bwMode="auto">
          <a:xfrm>
            <a:off x="762000" y="4038600"/>
            <a:ext cx="2438400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8" name="Picture 4" descr="170460">
            <a:extLst>
              <a:ext uri="{FF2B5EF4-FFF2-40B4-BE49-F238E27FC236}">
                <a16:creationId xmlns:a16="http://schemas.microsoft.com/office/drawing/2014/main" id="{8F098207-12F7-6CE1-E9C1-878A26216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6" t="4175" r="3822" b="20302"/>
          <a:stretch>
            <a:fillRect/>
          </a:stretch>
        </p:blipFill>
        <p:spPr bwMode="auto">
          <a:xfrm>
            <a:off x="3200400" y="1693863"/>
            <a:ext cx="2971800" cy="211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9" name="Picture 5" descr="170458">
            <a:extLst>
              <a:ext uri="{FF2B5EF4-FFF2-40B4-BE49-F238E27FC236}">
                <a16:creationId xmlns:a16="http://schemas.microsoft.com/office/drawing/2014/main" id="{3BD21D7A-9D5E-DE24-6065-9A0647C27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9" t="5809" r="5769" b="18669"/>
          <a:stretch>
            <a:fillRect/>
          </a:stretch>
        </p:blipFill>
        <p:spPr bwMode="auto">
          <a:xfrm>
            <a:off x="696913" y="1066800"/>
            <a:ext cx="2427287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0" name="Picture 6" descr="170459">
            <a:extLst>
              <a:ext uri="{FF2B5EF4-FFF2-40B4-BE49-F238E27FC236}">
                <a16:creationId xmlns:a16="http://schemas.microsoft.com/office/drawing/2014/main" id="{7473F468-2AAA-21AE-942D-87445E6CD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0" t="4356" r="5353" b="25084"/>
          <a:stretch>
            <a:fillRect/>
          </a:stretch>
        </p:blipFill>
        <p:spPr bwMode="auto">
          <a:xfrm>
            <a:off x="3429000" y="3962400"/>
            <a:ext cx="2590800" cy="237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31" name="Text Box 7">
            <a:extLst>
              <a:ext uri="{FF2B5EF4-FFF2-40B4-BE49-F238E27FC236}">
                <a16:creationId xmlns:a16="http://schemas.microsoft.com/office/drawing/2014/main" id="{9882A46A-B40F-981A-AD1C-55E002EAC3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2209800"/>
            <a:ext cx="274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Times New Roman" panose="02020603050405020304" pitchFamily="18" charset="0"/>
              </a:rPr>
              <a:t>Condyloid joints</a:t>
            </a:r>
          </a:p>
        </p:txBody>
      </p:sp>
      <p:sp>
        <p:nvSpPr>
          <p:cNvPr id="52232" name="Text Box 8">
            <a:extLst>
              <a:ext uri="{FF2B5EF4-FFF2-40B4-BE49-F238E27FC236}">
                <a16:creationId xmlns:a16="http://schemas.microsoft.com/office/drawing/2014/main" id="{47A94963-20DA-2FAF-EEF3-882CB165FC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5029200"/>
            <a:ext cx="28194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Times New Roman" panose="02020603050405020304" pitchFamily="18" charset="0"/>
              </a:rPr>
              <a:t>Ball and Socket joints</a:t>
            </a:r>
          </a:p>
        </p:txBody>
      </p:sp>
    </p:spTree>
    <p:extLst>
      <p:ext uri="{BB962C8B-B14F-4D97-AF65-F5344CB8AC3E}">
        <p14:creationId xmlns:p14="http://schemas.microsoft.com/office/powerpoint/2010/main" val="278391392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2">
            <a:extLst>
              <a:ext uri="{FF2B5EF4-FFF2-40B4-BE49-F238E27FC236}">
                <a16:creationId xmlns:a16="http://schemas.microsoft.com/office/drawing/2014/main" id="{8B0832E9-CEEF-C506-8BC3-96CEA56A27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Articulations (Joints)</a:t>
            </a:r>
          </a:p>
        </p:txBody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1C27863F-D2EC-6A20-5009-3C75DF7CB6F1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905000"/>
            <a:ext cx="4343400" cy="4724400"/>
          </a:xfrm>
        </p:spPr>
        <p:txBody>
          <a:bodyPr/>
          <a:lstStyle/>
          <a:p>
            <a:pPr eaLnBrk="1" hangingPunct="1"/>
            <a:r>
              <a:rPr lang="en-US" altLang="en-US" sz="2300">
                <a:ea typeface="ＭＳ Ｐゴシック" panose="020B0600070205080204" pitchFamily="34" charset="-128"/>
              </a:rPr>
              <a:t>Joints hold bones together but permit movement (with a few exceptions)</a:t>
            </a:r>
          </a:p>
          <a:p>
            <a:pPr eaLnBrk="1" hangingPunct="1"/>
            <a:r>
              <a:rPr lang="en-US" altLang="en-US" sz="2300">
                <a:ea typeface="ＭＳ Ｐゴシック" panose="020B0600070205080204" pitchFamily="34" charset="-128"/>
              </a:rPr>
              <a:t>Point of contact </a:t>
            </a:r>
          </a:p>
          <a:p>
            <a:pPr lvl="1" eaLnBrk="1" hangingPunct="1"/>
            <a:r>
              <a:rPr lang="en-US" altLang="en-US" sz="2000">
                <a:ea typeface="ＭＳ Ｐゴシック" panose="020B0600070205080204" pitchFamily="34" charset="-128"/>
              </a:rPr>
              <a:t>between 2 bones</a:t>
            </a:r>
          </a:p>
          <a:p>
            <a:pPr lvl="1" eaLnBrk="1" hangingPunct="1"/>
            <a:r>
              <a:rPr lang="en-US" altLang="en-US" sz="2000">
                <a:ea typeface="ＭＳ Ｐゴシック" panose="020B0600070205080204" pitchFamily="34" charset="-128"/>
              </a:rPr>
              <a:t>between cartilage and bone</a:t>
            </a:r>
          </a:p>
          <a:p>
            <a:pPr lvl="1" eaLnBrk="1" hangingPunct="1"/>
            <a:r>
              <a:rPr lang="en-US" altLang="en-US" sz="2000">
                <a:ea typeface="ＭＳ Ｐゴシック" panose="020B0600070205080204" pitchFamily="34" charset="-128"/>
              </a:rPr>
              <a:t>between teeth and bones</a:t>
            </a:r>
          </a:p>
          <a:p>
            <a:pPr eaLnBrk="1" hangingPunct="1"/>
            <a:r>
              <a:rPr lang="en-US" altLang="en-US" sz="2300">
                <a:ea typeface="ＭＳ Ｐゴシック" panose="020B0600070205080204" pitchFamily="34" charset="-128"/>
              </a:rPr>
              <a:t>Arthrology = study of joints</a:t>
            </a:r>
          </a:p>
          <a:p>
            <a:pPr eaLnBrk="1" hangingPunct="1"/>
            <a:r>
              <a:rPr lang="en-US" altLang="en-US" sz="2300">
                <a:ea typeface="ＭＳ Ｐゴシック" panose="020B0600070205080204" pitchFamily="34" charset="-128"/>
              </a:rPr>
              <a:t>Kinesiology = study of motion</a:t>
            </a:r>
          </a:p>
        </p:txBody>
      </p:sp>
      <p:sp>
        <p:nvSpPr>
          <p:cNvPr id="19459" name="Slide Number Placeholder 6">
            <a:extLst>
              <a:ext uri="{FF2B5EF4-FFF2-40B4-BE49-F238E27FC236}">
                <a16:creationId xmlns:a16="http://schemas.microsoft.com/office/drawing/2014/main" id="{77796AE6-795B-DCD2-E9E8-F2500F897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3C658BD-9B91-694E-BBFE-B61D51E0499F}" type="slidenum">
              <a:rPr lang="en-US" altLang="en-US" sz="1200">
                <a:solidFill>
                  <a:srgbClr val="898989"/>
                </a:solidFill>
              </a:rPr>
              <a:pPr/>
              <a:t>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9460" name="Picture 4" descr="173641">
            <a:extLst>
              <a:ext uri="{FF2B5EF4-FFF2-40B4-BE49-F238E27FC236}">
                <a16:creationId xmlns:a16="http://schemas.microsoft.com/office/drawing/2014/main" id="{CEDFCC5F-8646-7E21-B6B6-74EAC7DE3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33"/>
          <a:stretch>
            <a:fillRect/>
          </a:stretch>
        </p:blipFill>
        <p:spPr bwMode="auto">
          <a:xfrm>
            <a:off x="4419600" y="1828800"/>
            <a:ext cx="4572000" cy="453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>
            <a:extLst>
              <a:ext uri="{FF2B5EF4-FFF2-40B4-BE49-F238E27FC236}">
                <a16:creationId xmlns:a16="http://schemas.microsoft.com/office/drawing/2014/main" id="{92046459-8CC1-389B-DD49-DA5AC1E39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Circumduction</a:t>
            </a:r>
          </a:p>
        </p:txBody>
      </p:sp>
      <p:sp>
        <p:nvSpPr>
          <p:cNvPr id="54274" name="Rectangle 3">
            <a:extLst>
              <a:ext uri="{FF2B5EF4-FFF2-40B4-BE49-F238E27FC236}">
                <a16:creationId xmlns:a16="http://schemas.microsoft.com/office/drawing/2014/main" id="{236614D0-1AE6-4E61-4C3D-E61615DD689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447800"/>
            <a:ext cx="8458200" cy="2209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700">
                <a:ea typeface="ＭＳ Ｐゴシック" panose="020B0600070205080204" pitchFamily="34" charset="-128"/>
              </a:rPr>
              <a:t>Movement of a distal end of a body part in a circle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700">
                <a:ea typeface="ＭＳ Ｐゴシック" panose="020B0600070205080204" pitchFamily="34" charset="-128"/>
              </a:rPr>
              <a:t>Combination of flexion, extension, adduction and abduction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700">
                <a:ea typeface="ＭＳ Ｐゴシック" panose="020B0600070205080204" pitchFamily="34" charset="-128"/>
              </a:rPr>
              <a:t>Occurs at ball and socket, saddle and condyloid joints</a:t>
            </a:r>
          </a:p>
        </p:txBody>
      </p:sp>
      <p:sp>
        <p:nvSpPr>
          <p:cNvPr id="54275" name="Slide Number Placeholder 6">
            <a:extLst>
              <a:ext uri="{FF2B5EF4-FFF2-40B4-BE49-F238E27FC236}">
                <a16:creationId xmlns:a16="http://schemas.microsoft.com/office/drawing/2014/main" id="{43A2A130-3D56-5AEC-6F70-ACAF3EC7B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E70395B-9C5A-5746-9D23-C2E84E2A6BAB}" type="slidenum">
              <a:rPr lang="en-US" altLang="en-US" sz="1200">
                <a:solidFill>
                  <a:srgbClr val="898989"/>
                </a:solidFill>
              </a:rPr>
              <a:pPr/>
              <a:t>20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54276" name="Picture 4" descr="170461">
            <a:extLst>
              <a:ext uri="{FF2B5EF4-FFF2-40B4-BE49-F238E27FC236}">
                <a16:creationId xmlns:a16="http://schemas.microsoft.com/office/drawing/2014/main" id="{389DDE39-0560-B3C3-8ECB-BA68FC159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6" t="7828" r="3125" b="23163"/>
          <a:stretch>
            <a:fillRect/>
          </a:stretch>
        </p:blipFill>
        <p:spPr bwMode="auto">
          <a:xfrm>
            <a:off x="685800" y="3657600"/>
            <a:ext cx="7696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>
            <a:extLst>
              <a:ext uri="{FF2B5EF4-FFF2-40B4-BE49-F238E27FC236}">
                <a16:creationId xmlns:a16="http://schemas.microsoft.com/office/drawing/2014/main" id="{CEA5DD99-DBFB-F9FD-AE30-AE7D3448AF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Rotation</a:t>
            </a:r>
          </a:p>
        </p:txBody>
      </p:sp>
      <p:sp>
        <p:nvSpPr>
          <p:cNvPr id="56322" name="Rectangle 3">
            <a:extLst>
              <a:ext uri="{FF2B5EF4-FFF2-40B4-BE49-F238E27FC236}">
                <a16:creationId xmlns:a16="http://schemas.microsoft.com/office/drawing/2014/main" id="{F9EA538B-E7A5-AAE3-90CC-1035B07BB9D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676400"/>
            <a:ext cx="5029200" cy="5334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Bone revolves around its own longitudinal axis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medial rotation is turning of anterior surface in towards the midline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lateral rotation is turning of anterior surface away from the midline</a:t>
            </a: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At ball &amp; socket and pivot type joints</a:t>
            </a:r>
          </a:p>
        </p:txBody>
      </p:sp>
      <p:sp>
        <p:nvSpPr>
          <p:cNvPr id="56323" name="Slide Number Placeholder 5">
            <a:extLst>
              <a:ext uri="{FF2B5EF4-FFF2-40B4-BE49-F238E27FC236}">
                <a16:creationId xmlns:a16="http://schemas.microsoft.com/office/drawing/2014/main" id="{65FBB4E3-4FA5-3DB8-7942-344E6929D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0D18728-2DDD-4F4C-AAB1-1A88757F7A12}" type="slidenum">
              <a:rPr lang="en-US" altLang="en-US" sz="1200">
                <a:solidFill>
                  <a:srgbClr val="898989"/>
                </a:solidFill>
              </a:rPr>
              <a:pPr/>
              <a:t>21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56324" name="Picture 4" descr="170463">
            <a:extLst>
              <a:ext uri="{FF2B5EF4-FFF2-40B4-BE49-F238E27FC236}">
                <a16:creationId xmlns:a16="http://schemas.microsoft.com/office/drawing/2014/main" id="{3D06C35D-C2F8-4BBF-E578-B2F303DE2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6" t="4356" r="5380" b="20122"/>
          <a:stretch>
            <a:fillRect/>
          </a:stretch>
        </p:blipFill>
        <p:spPr bwMode="auto">
          <a:xfrm>
            <a:off x="5334000" y="1828800"/>
            <a:ext cx="3505200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444588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>
            <a:extLst>
              <a:ext uri="{FF2B5EF4-FFF2-40B4-BE49-F238E27FC236}">
                <a16:creationId xmlns:a16="http://schemas.microsoft.com/office/drawing/2014/main" id="{529E8773-A778-F1BF-F550-EED9110025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Special Movements of Mandible</a:t>
            </a:r>
          </a:p>
        </p:txBody>
      </p:sp>
      <p:sp>
        <p:nvSpPr>
          <p:cNvPr id="58370" name="Rectangle 3">
            <a:extLst>
              <a:ext uri="{FF2B5EF4-FFF2-40B4-BE49-F238E27FC236}">
                <a16:creationId xmlns:a16="http://schemas.microsoft.com/office/drawing/2014/main" id="{1F6B1C31-DCB7-08ED-EC0B-B1B12ADF049C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876800" y="1676400"/>
            <a:ext cx="4495800" cy="2438400"/>
          </a:xfrm>
        </p:spPr>
        <p:txBody>
          <a:bodyPr/>
          <a:lstStyle/>
          <a:p>
            <a:pPr eaLnBrk="1" hangingPunct="1"/>
            <a:r>
              <a:rPr lang="en-US" altLang="en-US" sz="2700">
                <a:ea typeface="ＭＳ Ｐゴシック" panose="020B0600070205080204" pitchFamily="34" charset="-128"/>
              </a:rPr>
              <a:t>Elevation = upward</a:t>
            </a:r>
          </a:p>
          <a:p>
            <a:pPr eaLnBrk="1" hangingPunct="1"/>
            <a:r>
              <a:rPr lang="en-US" altLang="en-US" sz="2700">
                <a:ea typeface="ＭＳ Ｐゴシック" panose="020B0600070205080204" pitchFamily="34" charset="-128"/>
              </a:rPr>
              <a:t>Depression = downward</a:t>
            </a:r>
          </a:p>
          <a:p>
            <a:pPr eaLnBrk="1" hangingPunct="1"/>
            <a:r>
              <a:rPr lang="en-US" altLang="en-US" sz="2700">
                <a:ea typeface="ＭＳ Ｐゴシック" panose="020B0600070205080204" pitchFamily="34" charset="-128"/>
              </a:rPr>
              <a:t>Protraction = forward</a:t>
            </a:r>
          </a:p>
          <a:p>
            <a:pPr eaLnBrk="1" hangingPunct="1"/>
            <a:r>
              <a:rPr lang="en-US" altLang="en-US" sz="2700">
                <a:ea typeface="ＭＳ Ｐゴシック" panose="020B0600070205080204" pitchFamily="34" charset="-128"/>
              </a:rPr>
              <a:t>Retraction = backward</a:t>
            </a:r>
          </a:p>
        </p:txBody>
      </p:sp>
      <p:sp>
        <p:nvSpPr>
          <p:cNvPr id="58371" name="Slide Number Placeholder 6">
            <a:extLst>
              <a:ext uri="{FF2B5EF4-FFF2-40B4-BE49-F238E27FC236}">
                <a16:creationId xmlns:a16="http://schemas.microsoft.com/office/drawing/2014/main" id="{59B4142C-0D41-4763-A3AB-D02321571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F0ED7D7-CE24-DA41-B357-CB264FEB7E9F}" type="slidenum">
              <a:rPr lang="en-US" altLang="en-US" sz="1200">
                <a:solidFill>
                  <a:srgbClr val="898989"/>
                </a:solidFill>
              </a:rPr>
              <a:pPr/>
              <a:t>22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grpSp>
        <p:nvGrpSpPr>
          <p:cNvPr id="58372" name="Group 4">
            <a:extLst>
              <a:ext uri="{FF2B5EF4-FFF2-40B4-BE49-F238E27FC236}">
                <a16:creationId xmlns:a16="http://schemas.microsoft.com/office/drawing/2014/main" id="{F46B473F-4FFE-FE81-F565-949FBE936707}"/>
              </a:ext>
            </a:extLst>
          </p:cNvPr>
          <p:cNvGrpSpPr>
            <a:grpSpLocks/>
          </p:cNvGrpSpPr>
          <p:nvPr/>
        </p:nvGrpSpPr>
        <p:grpSpPr bwMode="auto">
          <a:xfrm>
            <a:off x="0" y="1676400"/>
            <a:ext cx="5029200" cy="4052888"/>
            <a:chOff x="0" y="1052"/>
            <a:chExt cx="3168" cy="2553"/>
          </a:xfrm>
        </p:grpSpPr>
        <p:pic>
          <p:nvPicPr>
            <p:cNvPr id="58373" name="Picture 5" descr="170465">
              <a:extLst>
                <a:ext uri="{FF2B5EF4-FFF2-40B4-BE49-F238E27FC236}">
                  <a16:creationId xmlns:a16="http://schemas.microsoft.com/office/drawing/2014/main" id="{62B96B1A-C897-C4E7-334B-A40F1150B9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2" t="4904" r="2519" b="24796"/>
            <a:stretch>
              <a:fillRect/>
            </a:stretch>
          </p:blipFill>
          <p:spPr bwMode="auto">
            <a:xfrm>
              <a:off x="0" y="1052"/>
              <a:ext cx="3168" cy="1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374" name="Picture 6" descr="170466">
              <a:extLst>
                <a:ext uri="{FF2B5EF4-FFF2-40B4-BE49-F238E27FC236}">
                  <a16:creationId xmlns:a16="http://schemas.microsoft.com/office/drawing/2014/main" id="{5F30930E-536D-D8AC-229D-750D9692E8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3" t="6876" r="3125" b="27499"/>
            <a:stretch>
              <a:fillRect/>
            </a:stretch>
          </p:blipFill>
          <p:spPr bwMode="auto">
            <a:xfrm>
              <a:off x="0" y="2496"/>
              <a:ext cx="3168" cy="1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>
            <a:extLst>
              <a:ext uri="{FF2B5EF4-FFF2-40B4-BE49-F238E27FC236}">
                <a16:creationId xmlns:a16="http://schemas.microsoft.com/office/drawing/2014/main" id="{D6030CB0-11CC-277C-F391-75F7782AC4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Special Movement terms for hand and foot</a:t>
            </a:r>
          </a:p>
        </p:txBody>
      </p:sp>
      <p:sp>
        <p:nvSpPr>
          <p:cNvPr id="374787" name="Rectangle 3">
            <a:extLst>
              <a:ext uri="{FF2B5EF4-FFF2-40B4-BE49-F238E27FC236}">
                <a16:creationId xmlns:a16="http://schemas.microsoft.com/office/drawing/2014/main" id="{31E83C87-2C28-1A4E-A4A9-C4E67355B3B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2133600"/>
            <a:ext cx="7772400" cy="4114800"/>
          </a:xfrm>
        </p:spPr>
        <p:txBody>
          <a:bodyPr rtlCol="0">
            <a:normAutofit fontScale="85000" lnSpcReduction="20000"/>
          </a:bodyPr>
          <a:lstStyle/>
          <a:p>
            <a:pPr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US" sz="2700" i="1" u="sng" dirty="0">
                <a:ea typeface="+mn-ea"/>
                <a:cs typeface="+mn-cs"/>
              </a:rPr>
              <a:t>Inversion/supination</a:t>
            </a:r>
            <a:r>
              <a:rPr lang="en-US" sz="2700" dirty="0">
                <a:ea typeface="+mn-ea"/>
                <a:cs typeface="+mn-cs"/>
              </a:rPr>
              <a:t> is movement of the soles medially at the intertarsal joints so that they face toward each other.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US" sz="2700" i="1" u="sng" dirty="0">
                <a:ea typeface="+mn-ea"/>
                <a:cs typeface="+mn-cs"/>
              </a:rPr>
              <a:t>Eversion/pronation</a:t>
            </a:r>
            <a:r>
              <a:rPr lang="en-US" sz="2700" dirty="0">
                <a:ea typeface="+mn-ea"/>
                <a:cs typeface="+mn-cs"/>
              </a:rPr>
              <a:t> is a movement of the soles laterally at the intertarsal joints so that they face away from each other.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endParaRPr lang="en-US" sz="2700" dirty="0">
              <a:ea typeface="+mn-ea"/>
              <a:cs typeface="+mn-cs"/>
            </a:endParaRP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US" sz="2700" i="1" u="sng" dirty="0">
                <a:ea typeface="+mn-ea"/>
                <a:cs typeface="+mn-cs"/>
              </a:rPr>
              <a:t>Dorsiflexion</a:t>
            </a:r>
            <a:r>
              <a:rPr lang="en-US" sz="2700" dirty="0">
                <a:ea typeface="+mn-ea"/>
                <a:cs typeface="+mn-cs"/>
              </a:rPr>
              <a:t> refers to bending of the foot at the ankle in the direction of the superior surface.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US" sz="2700" i="1" u="sng" dirty="0">
                <a:ea typeface="+mn-ea"/>
                <a:cs typeface="+mn-cs"/>
              </a:rPr>
              <a:t>Plantar flexion</a:t>
            </a:r>
            <a:r>
              <a:rPr lang="en-US" sz="2700" u="sng" dirty="0">
                <a:ea typeface="+mn-ea"/>
                <a:cs typeface="+mn-cs"/>
              </a:rPr>
              <a:t> </a:t>
            </a:r>
            <a:r>
              <a:rPr lang="en-US" sz="2700" dirty="0">
                <a:ea typeface="+mn-ea"/>
                <a:cs typeface="+mn-cs"/>
              </a:rPr>
              <a:t>involves bending of the foot at the ankle joint in the direction of the plantar surface.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endParaRPr lang="en-US" sz="2700" dirty="0">
              <a:ea typeface="+mn-ea"/>
              <a:cs typeface="+mn-cs"/>
            </a:endParaRP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US" sz="2700" i="1" u="sng" dirty="0">
                <a:ea typeface="+mn-ea"/>
                <a:cs typeface="+mn-cs"/>
              </a:rPr>
              <a:t>Pronation</a:t>
            </a:r>
            <a:r>
              <a:rPr lang="en-US" sz="2700" i="1" dirty="0">
                <a:ea typeface="+mn-ea"/>
                <a:cs typeface="+mn-cs"/>
              </a:rPr>
              <a:t> </a:t>
            </a:r>
            <a:r>
              <a:rPr lang="en-US" sz="2700" dirty="0">
                <a:ea typeface="+mn-ea"/>
                <a:cs typeface="+mn-cs"/>
              </a:rPr>
              <a:t>refers to rotation of the hand and forearm so that the palm faces backwards or downwards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US" sz="2700" i="1" u="sng" dirty="0">
                <a:ea typeface="+mn-ea"/>
                <a:cs typeface="+mn-cs"/>
              </a:rPr>
              <a:t>Supination</a:t>
            </a:r>
            <a:r>
              <a:rPr lang="en-US" sz="2700" i="1" dirty="0">
                <a:ea typeface="+mn-ea"/>
                <a:cs typeface="+mn-cs"/>
              </a:rPr>
              <a:t> </a:t>
            </a:r>
            <a:r>
              <a:rPr lang="en-US" sz="2700" dirty="0">
                <a:ea typeface="+mn-ea"/>
                <a:cs typeface="+mn-cs"/>
              </a:rPr>
              <a:t>refers to rotation of the hand and forearm so that the palm faces forwards or upwards</a:t>
            </a:r>
          </a:p>
        </p:txBody>
      </p:sp>
      <p:sp>
        <p:nvSpPr>
          <p:cNvPr id="60419" name="Slide Number Placeholder 5">
            <a:extLst>
              <a:ext uri="{FF2B5EF4-FFF2-40B4-BE49-F238E27FC236}">
                <a16:creationId xmlns:a16="http://schemas.microsoft.com/office/drawing/2014/main" id="{A559A1BB-AF7B-CE2F-9299-9CFE9E649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7AF9581-3BF6-3B48-AD15-DF94F59F2A6E}" type="slidenum">
              <a:rPr lang="en-US" altLang="en-US" sz="1200">
                <a:solidFill>
                  <a:srgbClr val="898989"/>
                </a:solidFill>
              </a:rPr>
              <a:pPr/>
              <a:t>23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>
            <a:extLst>
              <a:ext uri="{FF2B5EF4-FFF2-40B4-BE49-F238E27FC236}">
                <a16:creationId xmlns:a16="http://schemas.microsoft.com/office/drawing/2014/main" id="{B1831F77-86F0-3AA1-AEF3-C5B7C6BF24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Special Hand &amp; Foot Movements</a:t>
            </a:r>
          </a:p>
        </p:txBody>
      </p:sp>
      <p:sp>
        <p:nvSpPr>
          <p:cNvPr id="62466" name="Rectangle 3">
            <a:extLst>
              <a:ext uri="{FF2B5EF4-FFF2-40B4-BE49-F238E27FC236}">
                <a16:creationId xmlns:a16="http://schemas.microsoft.com/office/drawing/2014/main" id="{DBA66FBB-0B79-6107-1DFE-5578C94AABD2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5183188" y="2197100"/>
            <a:ext cx="3503612" cy="25082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300" dirty="0">
                <a:ea typeface="ＭＳ Ｐゴシック" panose="020B0600070205080204" pitchFamily="34" charset="-128"/>
              </a:rPr>
              <a:t>Inversion/supination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 dirty="0">
                <a:ea typeface="ＭＳ Ｐゴシック" panose="020B0600070205080204" pitchFamily="34" charset="-128"/>
              </a:rPr>
              <a:t>Eversion/pronation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 dirty="0">
                <a:ea typeface="ＭＳ Ｐゴシック" panose="020B0600070205080204" pitchFamily="34" charset="-128"/>
              </a:rPr>
              <a:t>Dorsiflexion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 dirty="0">
                <a:ea typeface="ＭＳ Ｐゴシック" panose="020B0600070205080204" pitchFamily="34" charset="-128"/>
              </a:rPr>
              <a:t>Plantarflexion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 dirty="0">
                <a:ea typeface="ＭＳ Ｐゴシック" panose="020B0600070205080204" pitchFamily="34" charset="-128"/>
              </a:rPr>
              <a:t>Pronation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 dirty="0">
                <a:ea typeface="ＭＳ Ｐゴシック" panose="020B0600070205080204" pitchFamily="34" charset="-128"/>
              </a:rPr>
              <a:t>Supination</a:t>
            </a:r>
          </a:p>
        </p:txBody>
      </p:sp>
      <p:sp>
        <p:nvSpPr>
          <p:cNvPr id="62467" name="Slide Number Placeholder 6">
            <a:extLst>
              <a:ext uri="{FF2B5EF4-FFF2-40B4-BE49-F238E27FC236}">
                <a16:creationId xmlns:a16="http://schemas.microsoft.com/office/drawing/2014/main" id="{5627E94D-541D-A30C-AE68-80F36FACF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46C4B31-7A73-3C43-966A-BEF387D450DF}" type="slidenum">
              <a:rPr lang="en-US" altLang="en-US" sz="1200">
                <a:solidFill>
                  <a:srgbClr val="898989"/>
                </a:solidFill>
              </a:rPr>
              <a:pPr/>
              <a:t>24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62468" name="Picture 4" descr="170467">
            <a:extLst>
              <a:ext uri="{FF2B5EF4-FFF2-40B4-BE49-F238E27FC236}">
                <a16:creationId xmlns:a16="http://schemas.microsoft.com/office/drawing/2014/main" id="{A040D0DE-433D-3FC9-60B3-74CEB10B8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3" t="7419" r="4347" b="26775"/>
          <a:stretch>
            <a:fillRect/>
          </a:stretch>
        </p:blipFill>
        <p:spPr bwMode="auto">
          <a:xfrm>
            <a:off x="381000" y="1524000"/>
            <a:ext cx="4495800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5" descr="170468">
            <a:extLst>
              <a:ext uri="{FF2B5EF4-FFF2-40B4-BE49-F238E27FC236}">
                <a16:creationId xmlns:a16="http://schemas.microsoft.com/office/drawing/2014/main" id="{16F570EB-ECCB-E57D-BC1B-6D4418C82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" t="5902" r="4416" b="27214"/>
          <a:stretch>
            <a:fillRect/>
          </a:stretch>
        </p:blipFill>
        <p:spPr bwMode="auto">
          <a:xfrm>
            <a:off x="3733800" y="4800600"/>
            <a:ext cx="3657600" cy="188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0" name="Picture 6" descr="170469">
            <a:extLst>
              <a:ext uri="{FF2B5EF4-FFF2-40B4-BE49-F238E27FC236}">
                <a16:creationId xmlns:a16="http://schemas.microsoft.com/office/drawing/2014/main" id="{3CC290F4-E9D4-83DF-AC29-AED144E65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6" t="4651" r="6963" b="22481"/>
          <a:stretch>
            <a:fillRect/>
          </a:stretch>
        </p:blipFill>
        <p:spPr bwMode="auto">
          <a:xfrm>
            <a:off x="685800" y="4267200"/>
            <a:ext cx="2535238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60F49-9B18-B6ED-E04F-A51B7B73B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>
            <a:extLst>
              <a:ext uri="{FF2B5EF4-FFF2-40B4-BE49-F238E27FC236}">
                <a16:creationId xmlns:a16="http://schemas.microsoft.com/office/drawing/2014/main" id="{7367FD5F-F3ED-ECA1-901E-0527F08B82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Special Movement terms for hand and foot</a:t>
            </a:r>
          </a:p>
        </p:txBody>
      </p:sp>
      <p:sp>
        <p:nvSpPr>
          <p:cNvPr id="374787" name="Rectangle 3">
            <a:extLst>
              <a:ext uri="{FF2B5EF4-FFF2-40B4-BE49-F238E27FC236}">
                <a16:creationId xmlns:a16="http://schemas.microsoft.com/office/drawing/2014/main" id="{56987025-F462-BCD1-0D71-A9B4E66A28E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2133600"/>
            <a:ext cx="7772400" cy="4114800"/>
          </a:xfrm>
        </p:spPr>
        <p:txBody>
          <a:bodyPr rtlCol="0">
            <a:normAutofit/>
          </a:bodyPr>
          <a:lstStyle/>
          <a:p>
            <a:pPr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US" sz="2700" i="1" dirty="0">
                <a:ea typeface="+mn-ea"/>
                <a:cs typeface="+mn-cs"/>
              </a:rPr>
              <a:t>Opposition</a:t>
            </a:r>
            <a:r>
              <a:rPr lang="en-US" sz="2700" dirty="0">
                <a:ea typeface="+mn-ea"/>
                <a:cs typeface="+mn-cs"/>
              </a:rPr>
              <a:t> is the movement of the thumb at the carpometacarpal joint in which the thumb moves across the palm to touch the tips of the finger on the same hand. </a:t>
            </a:r>
          </a:p>
        </p:txBody>
      </p:sp>
      <p:sp>
        <p:nvSpPr>
          <p:cNvPr id="60419" name="Slide Number Placeholder 5">
            <a:extLst>
              <a:ext uri="{FF2B5EF4-FFF2-40B4-BE49-F238E27FC236}">
                <a16:creationId xmlns:a16="http://schemas.microsoft.com/office/drawing/2014/main" id="{A8409C10-424D-D964-4247-75C19EF2E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7AF9581-3BF6-3B48-AD15-DF94F59F2A6E}" type="slidenum">
              <a:rPr lang="en-US" altLang="en-US" sz="1200">
                <a:solidFill>
                  <a:srgbClr val="898989"/>
                </a:solidFill>
              </a:rPr>
              <a:pPr/>
              <a:t>25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15302D-1AEA-FFCC-874B-542E70EC5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641182"/>
            <a:ext cx="2322513" cy="321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24580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82A1D-D13F-DC22-D2B1-B51E5D30F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>
            <a:extLst>
              <a:ext uri="{FF2B5EF4-FFF2-40B4-BE49-F238E27FC236}">
                <a16:creationId xmlns:a16="http://schemas.microsoft.com/office/drawing/2014/main" id="{E283EF87-24F3-A0E6-08E3-5AB9DD21F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TYPES OF SYNOVIAL JOINTS and MOVEMENTS</a:t>
            </a:r>
          </a:p>
        </p:txBody>
      </p:sp>
      <p:sp>
        <p:nvSpPr>
          <p:cNvPr id="66562" name="Rectangle 3">
            <a:extLst>
              <a:ext uri="{FF2B5EF4-FFF2-40B4-BE49-F238E27FC236}">
                <a16:creationId xmlns:a16="http://schemas.microsoft.com/office/drawing/2014/main" id="{41AE9759-2E2E-08C3-FCA1-471A22A431A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 eaLnBrk="1" hangingPunct="1">
              <a:buFont typeface="+mj-lt"/>
              <a:buAutoNum type="arabicPeriod"/>
            </a:pPr>
            <a:r>
              <a:rPr lang="en-US" altLang="en-US" dirty="0">
                <a:ea typeface="ＭＳ Ｐゴシック" panose="020B0600070205080204" pitchFamily="34" charset="-128"/>
              </a:rPr>
              <a:t>Planar joint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altLang="en-US" dirty="0">
                <a:ea typeface="ＭＳ Ｐゴシック" panose="020B0600070205080204" pitchFamily="34" charset="-128"/>
              </a:rPr>
              <a:t>Hinge joint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altLang="en-US" dirty="0">
                <a:ea typeface="ＭＳ Ｐゴシック" panose="020B0600070205080204" pitchFamily="34" charset="-128"/>
              </a:rPr>
              <a:t>Pivot joint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altLang="en-US" dirty="0">
                <a:ea typeface="ＭＳ Ｐゴシック" panose="020B0600070205080204" pitchFamily="34" charset="-128"/>
              </a:rPr>
              <a:t>Condyloid or Ellipsoidal joint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altLang="en-US" dirty="0">
                <a:ea typeface="ＭＳ Ｐゴシック" panose="020B0600070205080204" pitchFamily="34" charset="-128"/>
              </a:rPr>
              <a:t>Saddle joint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altLang="en-US" dirty="0">
                <a:ea typeface="ＭＳ Ｐゴシック" panose="020B0600070205080204" pitchFamily="34" charset="-128"/>
              </a:rPr>
              <a:t>Ball and Socket joint</a:t>
            </a:r>
          </a:p>
        </p:txBody>
      </p:sp>
      <p:sp>
        <p:nvSpPr>
          <p:cNvPr id="66563" name="Slide Number Placeholder 5">
            <a:extLst>
              <a:ext uri="{FF2B5EF4-FFF2-40B4-BE49-F238E27FC236}">
                <a16:creationId xmlns:a16="http://schemas.microsoft.com/office/drawing/2014/main" id="{1CB68458-BB4B-7C3E-E452-2DF46F405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85133F4-120A-4940-B4CF-1F9EB4EE760E}" type="slidenum">
              <a:rPr lang="en-US" altLang="en-US" sz="1200">
                <a:solidFill>
                  <a:srgbClr val="898989"/>
                </a:solidFill>
              </a:rPr>
              <a:pPr/>
              <a:t>26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52885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>
            <a:extLst>
              <a:ext uri="{FF2B5EF4-FFF2-40B4-BE49-F238E27FC236}">
                <a16:creationId xmlns:a16="http://schemas.microsoft.com/office/drawing/2014/main" id="{B9554A17-8689-D3A4-866D-143986E2F8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Planar Joint</a:t>
            </a:r>
          </a:p>
        </p:txBody>
      </p:sp>
      <p:sp>
        <p:nvSpPr>
          <p:cNvPr id="68610" name="Rectangle 3">
            <a:extLst>
              <a:ext uri="{FF2B5EF4-FFF2-40B4-BE49-F238E27FC236}">
                <a16:creationId xmlns:a16="http://schemas.microsoft.com/office/drawing/2014/main" id="{8633C820-5DDE-6F21-4330-21E059F7485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752600"/>
            <a:ext cx="4362450" cy="40544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Planar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 joints</a:t>
            </a:r>
            <a:r>
              <a:rPr lang="en-US" altLang="en-US" sz="2400" dirty="0">
                <a:ea typeface="ＭＳ Ｐゴシック" panose="020B0600070205080204" pitchFamily="34" charset="-128"/>
              </a:rPr>
              <a:t> permit mainly gliding movements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 side-to-side and back-and-forth </a:t>
            </a:r>
            <a:endParaRPr lang="en-US" altLang="en-US" sz="19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300" dirty="0">
                <a:ea typeface="ＭＳ Ｐゴシック" panose="020B0600070205080204" pitchFamily="34" charset="-128"/>
              </a:rPr>
              <a:t>Bone surfaces are flat or slightly curved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 dirty="0">
                <a:ea typeface="ＭＳ Ｐゴシック" panose="020B0600070205080204" pitchFamily="34" charset="-128"/>
              </a:rPr>
              <a:t>Rotation prevented by ligaments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 dirty="0">
                <a:ea typeface="ＭＳ Ｐゴシック" panose="020B0600070205080204" pitchFamily="34" charset="-128"/>
              </a:rPr>
              <a:t>Examples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intercarpal or intertarsal joints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sternoclavicular joint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 err="1">
                <a:ea typeface="ＭＳ Ｐゴシック" panose="020B0600070205080204" pitchFamily="34" charset="-128"/>
              </a:rPr>
              <a:t>vertebrocostal</a:t>
            </a:r>
            <a:r>
              <a:rPr lang="en-US" altLang="en-US" sz="2000" dirty="0">
                <a:ea typeface="ＭＳ Ｐゴシック" panose="020B0600070205080204" pitchFamily="34" charset="-128"/>
              </a:rPr>
              <a:t> joints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 dirty="0">
              <a:ea typeface="ＭＳ Ｐゴシック" panose="020B0600070205080204" pitchFamily="34" charset="-128"/>
            </a:endParaRPr>
          </a:p>
        </p:txBody>
      </p:sp>
      <p:sp>
        <p:nvSpPr>
          <p:cNvPr id="68611" name="Slide Number Placeholder 6">
            <a:extLst>
              <a:ext uri="{FF2B5EF4-FFF2-40B4-BE49-F238E27FC236}">
                <a16:creationId xmlns:a16="http://schemas.microsoft.com/office/drawing/2014/main" id="{01D14B4F-1946-A659-7B6A-4E37B3029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CB0C000-CD9B-B248-8D8E-EF85D0DE7853}" type="slidenum">
              <a:rPr lang="en-US" altLang="en-US" sz="1200">
                <a:solidFill>
                  <a:srgbClr val="898989"/>
                </a:solidFill>
              </a:rPr>
              <a:pPr/>
              <a:t>27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42340" name="Picture 4" descr="Sternoclavicular joint - Wikipedia">
            <a:extLst>
              <a:ext uri="{FF2B5EF4-FFF2-40B4-BE49-F238E27FC236}">
                <a16:creationId xmlns:a16="http://schemas.microsoft.com/office/drawing/2014/main" id="{7AD862FA-0305-B927-2E20-5B1BD51F0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308" y="1616075"/>
            <a:ext cx="3250734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08464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>
            <a:extLst>
              <a:ext uri="{FF2B5EF4-FFF2-40B4-BE49-F238E27FC236}">
                <a16:creationId xmlns:a16="http://schemas.microsoft.com/office/drawing/2014/main" id="{224CD50A-6868-FA61-B30B-FA0C03BA73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Hinge Joint</a:t>
            </a:r>
          </a:p>
        </p:txBody>
      </p:sp>
      <p:sp>
        <p:nvSpPr>
          <p:cNvPr id="70658" name="Rectangle 3">
            <a:extLst>
              <a:ext uri="{FF2B5EF4-FFF2-40B4-BE49-F238E27FC236}">
                <a16:creationId xmlns:a16="http://schemas.microsoft.com/office/drawing/2014/main" id="{518B3FBB-0F45-9D61-59FD-EDE3C21469B3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3505200" y="1447800"/>
            <a:ext cx="5410200" cy="5105400"/>
          </a:xfrm>
        </p:spPr>
        <p:txBody>
          <a:bodyPr/>
          <a:lstStyle/>
          <a:p>
            <a:pPr eaLnBrk="1" hangingPunct="1"/>
            <a:r>
              <a:rPr lang="en-US" altLang="en-US" sz="2300" dirty="0">
                <a:ea typeface="ＭＳ Ｐゴシック" panose="020B0600070205080204" pitchFamily="34" charset="-128"/>
              </a:rPr>
              <a:t>Convex surface of one bones fits into concave surface of 2nd bone</a:t>
            </a:r>
          </a:p>
          <a:p>
            <a:pPr eaLnBrk="1" hangingPunct="1"/>
            <a:r>
              <a:rPr lang="en-US" altLang="en-US" sz="2300" dirty="0">
                <a:ea typeface="ＭＳ Ｐゴシック" panose="020B0600070205080204" pitchFamily="34" charset="-128"/>
              </a:rPr>
              <a:t>Uniaxial like a door hinge</a:t>
            </a:r>
          </a:p>
          <a:p>
            <a:pPr eaLnBrk="1" hangingPunct="1"/>
            <a:r>
              <a:rPr lang="en-US" altLang="en-US" sz="2300" dirty="0">
                <a:ea typeface="ＭＳ Ｐゴシック" panose="020B0600070205080204" pitchFamily="34" charset="-128"/>
              </a:rPr>
              <a:t>Examples</a:t>
            </a:r>
          </a:p>
          <a:p>
            <a:pPr lvl="1" eaLnBrk="1" hangingPunct="1"/>
            <a:r>
              <a:rPr lang="en-US" altLang="en-US" sz="2000" dirty="0">
                <a:ea typeface="ＭＳ Ｐゴシック" panose="020B0600070205080204" pitchFamily="34" charset="-128"/>
              </a:rPr>
              <a:t>Knee, elbow, ankle, interphalangeal joints</a:t>
            </a:r>
          </a:p>
          <a:p>
            <a:pPr eaLnBrk="1" hangingPunct="1"/>
            <a:r>
              <a:rPr lang="en-US" altLang="en-US" sz="2300" dirty="0">
                <a:ea typeface="ＭＳ Ｐゴシック" panose="020B0600070205080204" pitchFamily="34" charset="-128"/>
              </a:rPr>
              <a:t>Movements produced</a:t>
            </a:r>
          </a:p>
          <a:p>
            <a:pPr lvl="1" eaLnBrk="1" hangingPunct="1"/>
            <a:r>
              <a:rPr lang="en-US" altLang="en-US" sz="2000" dirty="0">
                <a:ea typeface="ＭＳ Ｐゴシック" panose="020B0600070205080204" pitchFamily="34" charset="-128"/>
              </a:rPr>
              <a:t>flexion = decreasing the joint angle</a:t>
            </a:r>
          </a:p>
          <a:p>
            <a:pPr lvl="1" eaLnBrk="1" hangingPunct="1"/>
            <a:r>
              <a:rPr lang="en-US" altLang="en-US" sz="2000" dirty="0">
                <a:ea typeface="ＭＳ Ｐゴシック" panose="020B0600070205080204" pitchFamily="34" charset="-128"/>
              </a:rPr>
              <a:t>extension = increasing the angle</a:t>
            </a:r>
          </a:p>
          <a:p>
            <a:pPr lvl="1" eaLnBrk="1" hangingPunct="1"/>
            <a:r>
              <a:rPr lang="en-US" altLang="en-US" sz="2000" dirty="0">
                <a:ea typeface="ＭＳ Ｐゴシック" panose="020B0600070205080204" pitchFamily="34" charset="-128"/>
              </a:rPr>
              <a:t>hyperextension = opening the joint beyond the anatomical position</a:t>
            </a:r>
          </a:p>
        </p:txBody>
      </p:sp>
      <p:sp>
        <p:nvSpPr>
          <p:cNvPr id="70659" name="Slide Number Placeholder 6">
            <a:extLst>
              <a:ext uri="{FF2B5EF4-FFF2-40B4-BE49-F238E27FC236}">
                <a16:creationId xmlns:a16="http://schemas.microsoft.com/office/drawing/2014/main" id="{F997201E-E0F8-A543-0276-4EE6E221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7F8040D-C2AC-724F-93F0-03CDDC45026F}" type="slidenum">
              <a:rPr lang="en-US" altLang="en-US" sz="1200">
                <a:solidFill>
                  <a:srgbClr val="898989"/>
                </a:solidFill>
              </a:rPr>
              <a:pPr/>
              <a:t>28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70660" name="Picture 4" descr="w0222-nc">
            <a:extLst>
              <a:ext uri="{FF2B5EF4-FFF2-40B4-BE49-F238E27FC236}">
                <a16:creationId xmlns:a16="http://schemas.microsoft.com/office/drawing/2014/main" id="{13792712-5FB5-92E5-B0CD-B851E0185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80" r="54878" b="32719"/>
          <a:stretch>
            <a:fillRect/>
          </a:stretch>
        </p:blipFill>
        <p:spPr bwMode="auto">
          <a:xfrm>
            <a:off x="0" y="1735138"/>
            <a:ext cx="3581400" cy="338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020134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>
            <a:extLst>
              <a:ext uri="{FF2B5EF4-FFF2-40B4-BE49-F238E27FC236}">
                <a16:creationId xmlns:a16="http://schemas.microsoft.com/office/drawing/2014/main" id="{57965C4C-BC1F-E043-FD93-26592600E6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8382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Pivot Joint</a:t>
            </a:r>
          </a:p>
        </p:txBody>
      </p:sp>
      <p:sp>
        <p:nvSpPr>
          <p:cNvPr id="72706" name="Rectangle 3">
            <a:extLst>
              <a:ext uri="{FF2B5EF4-FFF2-40B4-BE49-F238E27FC236}">
                <a16:creationId xmlns:a16="http://schemas.microsoft.com/office/drawing/2014/main" id="{AA9E9857-EC17-68EE-7155-FC6D2281164E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3962400" y="1219200"/>
            <a:ext cx="4953000" cy="5257800"/>
          </a:xfrm>
        </p:spPr>
        <p:txBody>
          <a:bodyPr/>
          <a:lstStyle/>
          <a:p>
            <a:pPr eaLnBrk="1" hangingPunct="1"/>
            <a:r>
              <a:rPr lang="en-US" altLang="en-US" sz="2700" dirty="0">
                <a:ea typeface="ＭＳ Ｐゴシック" panose="020B0600070205080204" pitchFamily="34" charset="-128"/>
              </a:rPr>
              <a:t>Rounded surface of bone articulates with ring formed by 2nd bone &amp; ligament</a:t>
            </a:r>
          </a:p>
          <a:p>
            <a:pPr eaLnBrk="1" hangingPunct="1"/>
            <a:r>
              <a:rPr lang="en-US" altLang="en-US" sz="2700" dirty="0">
                <a:ea typeface="ＭＳ Ｐゴシック" panose="020B0600070205080204" pitchFamily="34" charset="-128"/>
              </a:rPr>
              <a:t>Uniaxial since it allows only rotational movement around longitudinal axis</a:t>
            </a:r>
          </a:p>
          <a:p>
            <a:pPr eaLnBrk="1" hangingPunct="1"/>
            <a:r>
              <a:rPr lang="en-US" altLang="en-US" sz="2700" dirty="0">
                <a:ea typeface="ＭＳ Ｐゴシック" panose="020B0600070205080204" pitchFamily="34" charset="-128"/>
              </a:rPr>
              <a:t>Examples</a:t>
            </a:r>
          </a:p>
          <a:p>
            <a:pPr lvl="1" eaLnBrk="1" hangingPunct="1"/>
            <a:r>
              <a:rPr lang="en-US" altLang="en-US" sz="2200" dirty="0">
                <a:ea typeface="ＭＳ Ｐゴシック" panose="020B0600070205080204" pitchFamily="34" charset="-128"/>
              </a:rPr>
              <a:t>Proximal radioulnar joint</a:t>
            </a:r>
          </a:p>
          <a:p>
            <a:pPr lvl="2" eaLnBrk="1" hangingPunct="1"/>
            <a:r>
              <a:rPr lang="en-US" altLang="en-US" sz="2000" dirty="0">
                <a:ea typeface="ＭＳ Ｐゴシック" panose="020B0600070205080204" pitchFamily="34" charset="-128"/>
              </a:rPr>
              <a:t>supination</a:t>
            </a:r>
          </a:p>
          <a:p>
            <a:pPr lvl="2" eaLnBrk="1" hangingPunct="1"/>
            <a:r>
              <a:rPr lang="en-US" altLang="en-US" sz="2000" dirty="0">
                <a:ea typeface="ＭＳ Ｐゴシック" panose="020B0600070205080204" pitchFamily="34" charset="-128"/>
              </a:rPr>
              <a:t>pronation</a:t>
            </a:r>
          </a:p>
          <a:p>
            <a:pPr lvl="1" eaLnBrk="1" hangingPunct="1"/>
            <a:r>
              <a:rPr lang="en-US" altLang="en-US" sz="2200" dirty="0" err="1">
                <a:ea typeface="ＭＳ Ｐゴシック" panose="020B0600070205080204" pitchFamily="34" charset="-128"/>
              </a:rPr>
              <a:t>Atlanto</a:t>
            </a:r>
            <a:r>
              <a:rPr lang="en-US" altLang="en-US" sz="2200" dirty="0">
                <a:ea typeface="ＭＳ Ｐゴシック" panose="020B0600070205080204" pitchFamily="34" charset="-128"/>
              </a:rPr>
              <a:t>-axial joint</a:t>
            </a:r>
          </a:p>
          <a:p>
            <a:pPr lvl="2" eaLnBrk="1" hangingPunct="1"/>
            <a:r>
              <a:rPr lang="en-US" altLang="en-US" sz="2000" dirty="0">
                <a:ea typeface="ＭＳ Ｐゴシック" panose="020B0600070205080204" pitchFamily="34" charset="-128"/>
              </a:rPr>
              <a:t>turning head side to side </a:t>
            </a:r>
            <a:r>
              <a:rPr lang="ja-JP" altLang="en-US" sz="2000">
                <a:ea typeface="ＭＳ Ｐゴシック" panose="020B0600070205080204" pitchFamily="34" charset="-128"/>
              </a:rPr>
              <a:t>“</a:t>
            </a:r>
            <a:r>
              <a:rPr lang="en-US" altLang="ja-JP" sz="2000" dirty="0">
                <a:ea typeface="ＭＳ Ｐゴシック" panose="020B0600070205080204" pitchFamily="34" charset="-128"/>
              </a:rPr>
              <a:t>no</a:t>
            </a:r>
            <a:r>
              <a:rPr lang="ja-JP" altLang="en-US" sz="2000">
                <a:ea typeface="ＭＳ Ｐゴシック" panose="020B0600070205080204" pitchFamily="34" charset="-128"/>
              </a:rPr>
              <a:t>”</a:t>
            </a:r>
            <a:endParaRPr lang="en-US" altLang="en-US" sz="2000" dirty="0">
              <a:ea typeface="ＭＳ Ｐゴシック" panose="020B0600070205080204" pitchFamily="34" charset="-128"/>
            </a:endParaRPr>
          </a:p>
        </p:txBody>
      </p:sp>
      <p:sp>
        <p:nvSpPr>
          <p:cNvPr id="72707" name="Slide Number Placeholder 6">
            <a:extLst>
              <a:ext uri="{FF2B5EF4-FFF2-40B4-BE49-F238E27FC236}">
                <a16:creationId xmlns:a16="http://schemas.microsoft.com/office/drawing/2014/main" id="{91893CE4-FAE4-E0CB-ACE8-03E0A9112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1B79BBC-F3C2-954E-85B8-5A7EF3FEA431}" type="slidenum">
              <a:rPr lang="en-US" altLang="en-US" sz="1200">
                <a:solidFill>
                  <a:srgbClr val="898989"/>
                </a:solidFill>
              </a:rPr>
              <a:pPr/>
              <a:t>29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72708" name="Picture 4" descr="w0222-nc">
            <a:extLst>
              <a:ext uri="{FF2B5EF4-FFF2-40B4-BE49-F238E27FC236}">
                <a16:creationId xmlns:a16="http://schemas.microsoft.com/office/drawing/2014/main" id="{8F557B93-149A-14DF-635A-686D7D14D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86" r="54878"/>
          <a:stretch>
            <a:fillRect/>
          </a:stretch>
        </p:blipFill>
        <p:spPr bwMode="auto">
          <a:xfrm>
            <a:off x="228600" y="1087438"/>
            <a:ext cx="3124200" cy="279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9" name="Picture 5" descr="w0186-nc">
            <a:extLst>
              <a:ext uri="{FF2B5EF4-FFF2-40B4-BE49-F238E27FC236}">
                <a16:creationId xmlns:a16="http://schemas.microsoft.com/office/drawing/2014/main" id="{C022EC2D-C5B5-3F08-6168-D79E8366D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69" t="-9209" r="-1495" b="56805"/>
          <a:stretch>
            <a:fillRect/>
          </a:stretch>
        </p:blipFill>
        <p:spPr bwMode="auto">
          <a:xfrm>
            <a:off x="0" y="3429000"/>
            <a:ext cx="4038600" cy="289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141928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CA3B0476-3296-B0BE-6B96-7C0713FD23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Classification of Joints	</a:t>
            </a:r>
          </a:p>
        </p:txBody>
      </p:sp>
      <p:sp>
        <p:nvSpPr>
          <p:cNvPr id="397315" name="Rectangle 3">
            <a:extLst>
              <a:ext uri="{FF2B5EF4-FFF2-40B4-BE49-F238E27FC236}">
                <a16:creationId xmlns:a16="http://schemas.microsoft.com/office/drawing/2014/main" id="{074C775C-F9E0-460D-B288-21E7AB7C9B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1524000"/>
            <a:ext cx="8534400" cy="51054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n-ea"/>
                <a:cs typeface="+mn-cs"/>
              </a:rPr>
              <a:t>Structural classification</a:t>
            </a:r>
          </a:p>
          <a:p>
            <a:pPr marL="971550" lvl="1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>
                <a:ea typeface="+mn-ea"/>
              </a:rPr>
              <a:t>Fibrous</a:t>
            </a:r>
          </a:p>
          <a:p>
            <a:pPr marL="971550" lvl="1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>
                <a:ea typeface="+mn-ea"/>
              </a:rPr>
              <a:t>Cartilaginous</a:t>
            </a:r>
          </a:p>
          <a:p>
            <a:pPr marL="971550" lvl="1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>
                <a:ea typeface="+mn-ea"/>
              </a:rPr>
              <a:t>Synovial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endParaRPr lang="en-US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n-ea"/>
                <a:cs typeface="+mn-cs"/>
              </a:rPr>
              <a:t>Functional classification based upon movement: 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dirty="0">
                <a:ea typeface="+mn-ea"/>
              </a:rPr>
              <a:t>immovable  =  </a:t>
            </a:r>
            <a:r>
              <a:rPr lang="en-US" dirty="0" err="1">
                <a:ea typeface="+mn-ea"/>
              </a:rPr>
              <a:t>synarthrosis</a:t>
            </a:r>
            <a:endParaRPr lang="en-US" dirty="0">
              <a:ea typeface="+mn-ea"/>
            </a:endParaRP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dirty="0">
                <a:ea typeface="+mn-ea"/>
              </a:rPr>
              <a:t>slightly movable  =  </a:t>
            </a:r>
            <a:r>
              <a:rPr lang="en-US" dirty="0" err="1">
                <a:ea typeface="+mn-ea"/>
              </a:rPr>
              <a:t>amphiarthrosis</a:t>
            </a:r>
            <a:endParaRPr lang="en-US" dirty="0">
              <a:ea typeface="+mn-ea"/>
            </a:endParaRP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dirty="0">
                <a:ea typeface="+mn-ea"/>
              </a:rPr>
              <a:t>freely movable  =  </a:t>
            </a:r>
            <a:r>
              <a:rPr lang="en-US" dirty="0" err="1">
                <a:ea typeface="+mn-ea"/>
              </a:rPr>
              <a:t>diarthrosis</a:t>
            </a:r>
            <a:endParaRPr lang="en-US" dirty="0">
              <a:ea typeface="+mn-ea"/>
            </a:endParaRPr>
          </a:p>
        </p:txBody>
      </p:sp>
      <p:sp>
        <p:nvSpPr>
          <p:cNvPr id="21507" name="Slide Number Placeholder 5">
            <a:extLst>
              <a:ext uri="{FF2B5EF4-FFF2-40B4-BE49-F238E27FC236}">
                <a16:creationId xmlns:a16="http://schemas.microsoft.com/office/drawing/2014/main" id="{CA98F3A7-B08E-18AD-685B-37A9ED48F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39B4E27-78DB-204B-9953-A488A660B291}" type="slidenum">
              <a:rPr lang="en-US" altLang="en-US" sz="1200">
                <a:solidFill>
                  <a:srgbClr val="898989"/>
                </a:solidFill>
              </a:rPr>
              <a:pPr/>
              <a:t>3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>
            <a:extLst>
              <a:ext uri="{FF2B5EF4-FFF2-40B4-BE49-F238E27FC236}">
                <a16:creationId xmlns:a16="http://schemas.microsoft.com/office/drawing/2014/main" id="{59844379-7435-E6F2-D327-DCE2E51BCB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144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Condyloid or Ellipsoidal Joint</a:t>
            </a:r>
          </a:p>
        </p:txBody>
      </p:sp>
      <p:sp>
        <p:nvSpPr>
          <p:cNvPr id="74754" name="Rectangle 3">
            <a:extLst>
              <a:ext uri="{FF2B5EF4-FFF2-40B4-BE49-F238E27FC236}">
                <a16:creationId xmlns:a16="http://schemas.microsoft.com/office/drawing/2014/main" id="{B49BCBBD-0A4D-1028-CA9F-259FC5E71649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381000" y="4648200"/>
            <a:ext cx="9906000" cy="1524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300">
                <a:ea typeface="ＭＳ Ｐゴシック" panose="020B0600070205080204" pitchFamily="34" charset="-128"/>
              </a:rPr>
              <a:t>Oval-shaped projection fits into oval depression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>
                <a:ea typeface="ＭＳ Ｐゴシック" panose="020B0600070205080204" pitchFamily="34" charset="-128"/>
              </a:rPr>
              <a:t>Biaxial = flex/extend or abduct/adduct is possible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>
                <a:ea typeface="ＭＳ Ｐゴシック" panose="020B0600070205080204" pitchFamily="34" charset="-128"/>
              </a:rPr>
              <a:t>Examples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>
                <a:ea typeface="ＭＳ Ｐゴシック" panose="020B0600070205080204" pitchFamily="34" charset="-128"/>
              </a:rPr>
              <a:t>wrist and metacarpophalangeal joints for digits 2 to 5</a:t>
            </a:r>
          </a:p>
          <a:p>
            <a:pPr eaLnBrk="1" hangingPunct="1">
              <a:lnSpc>
                <a:spcPct val="90000"/>
              </a:lnSpc>
            </a:pPr>
            <a:endParaRPr lang="en-US" altLang="en-US" sz="2300">
              <a:ea typeface="ＭＳ Ｐゴシック" panose="020B0600070205080204" pitchFamily="34" charset="-128"/>
            </a:endParaRPr>
          </a:p>
        </p:txBody>
      </p:sp>
      <p:sp>
        <p:nvSpPr>
          <p:cNvPr id="74755" name="Slide Number Placeholder 6">
            <a:extLst>
              <a:ext uri="{FF2B5EF4-FFF2-40B4-BE49-F238E27FC236}">
                <a16:creationId xmlns:a16="http://schemas.microsoft.com/office/drawing/2014/main" id="{55655FF9-BDFC-D604-8A43-4E9E1BC77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6929A49-3412-514F-8E44-77920CD07E8B}" type="slidenum">
              <a:rPr lang="en-US" altLang="en-US" sz="1200">
                <a:solidFill>
                  <a:srgbClr val="898989"/>
                </a:solidFill>
              </a:rPr>
              <a:pPr/>
              <a:t>30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74756" name="Picture 4" descr="w0222-nc">
            <a:extLst>
              <a:ext uri="{FF2B5EF4-FFF2-40B4-BE49-F238E27FC236}">
                <a16:creationId xmlns:a16="http://schemas.microsoft.com/office/drawing/2014/main" id="{BDC92105-545C-DBCB-EE7B-1B5922390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69337"/>
          <a:stretch>
            <a:fillRect/>
          </a:stretch>
        </p:blipFill>
        <p:spPr bwMode="auto">
          <a:xfrm>
            <a:off x="2209800" y="1066800"/>
            <a:ext cx="4724400" cy="347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002068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>
            <a:extLst>
              <a:ext uri="{FF2B5EF4-FFF2-40B4-BE49-F238E27FC236}">
                <a16:creationId xmlns:a16="http://schemas.microsoft.com/office/drawing/2014/main" id="{E36523D6-0697-F76B-E3FB-BFEBA89140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9906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Saddle Joint</a:t>
            </a:r>
          </a:p>
        </p:txBody>
      </p:sp>
      <p:sp>
        <p:nvSpPr>
          <p:cNvPr id="76802" name="Rectangle 3">
            <a:extLst>
              <a:ext uri="{FF2B5EF4-FFF2-40B4-BE49-F238E27FC236}">
                <a16:creationId xmlns:a16="http://schemas.microsoft.com/office/drawing/2014/main" id="{74D4A773-01A5-B82D-C79B-4DB302DC6369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0" y="3276600"/>
            <a:ext cx="9144000" cy="3200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One bone saddled-shaped; other bone fits as a person would sitting in that saddle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Biaxial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Circumduction allows tip of thumb travel in circle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i="1" dirty="0">
                <a:ea typeface="+mn-ea"/>
              </a:rPr>
              <a:t>Opposition</a:t>
            </a:r>
            <a:r>
              <a:rPr lang="en-US" sz="2000" dirty="0">
                <a:ea typeface="+mn-ea"/>
              </a:rPr>
              <a:t> is the movement of the thumb at the carpometacarpal joint in which the thumb moves across the palm to touch the tips of the finger on the same hand.</a:t>
            </a:r>
          </a:p>
          <a:p>
            <a:pPr lvl="2" eaLnBrk="1" hangingPunct="1">
              <a:lnSpc>
                <a:spcPct val="90000"/>
              </a:lnSpc>
            </a:pPr>
            <a:endParaRPr lang="en-US" altLang="en-US" sz="16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Example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trapezium of carpus and metacarpal of the thumb</a:t>
            </a:r>
          </a:p>
        </p:txBody>
      </p:sp>
      <p:sp>
        <p:nvSpPr>
          <p:cNvPr id="76803" name="Slide Number Placeholder 6">
            <a:extLst>
              <a:ext uri="{FF2B5EF4-FFF2-40B4-BE49-F238E27FC236}">
                <a16:creationId xmlns:a16="http://schemas.microsoft.com/office/drawing/2014/main" id="{707AFF33-3362-F75E-1C97-85E118A46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740460C-D42F-9748-9C74-E45C74851A55}" type="slidenum">
              <a:rPr lang="en-US" altLang="en-US" sz="1200">
                <a:solidFill>
                  <a:srgbClr val="898989"/>
                </a:solidFill>
              </a:rPr>
              <a:pPr/>
              <a:t>31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76804" name="Picture 4" descr="w0222-nc">
            <a:extLst>
              <a:ext uri="{FF2B5EF4-FFF2-40B4-BE49-F238E27FC236}">
                <a16:creationId xmlns:a16="http://schemas.microsoft.com/office/drawing/2014/main" id="{81B6FD21-C6DB-ED44-CBEF-9D90EE99D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4732" b="40855"/>
          <a:stretch>
            <a:fillRect/>
          </a:stretch>
        </p:blipFill>
        <p:spPr bwMode="auto">
          <a:xfrm>
            <a:off x="2286000" y="900113"/>
            <a:ext cx="4191000" cy="2452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298110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>
            <a:extLst>
              <a:ext uri="{FF2B5EF4-FFF2-40B4-BE49-F238E27FC236}">
                <a16:creationId xmlns:a16="http://schemas.microsoft.com/office/drawing/2014/main" id="{79EA3E5D-7BDC-1961-0E0A-4FC0937A21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Ball and Socket Joint</a:t>
            </a:r>
          </a:p>
        </p:txBody>
      </p:sp>
      <p:sp>
        <p:nvSpPr>
          <p:cNvPr id="78850" name="Rectangle 3">
            <a:extLst>
              <a:ext uri="{FF2B5EF4-FFF2-40B4-BE49-F238E27FC236}">
                <a16:creationId xmlns:a16="http://schemas.microsoft.com/office/drawing/2014/main" id="{EC07A703-314B-9D0F-0265-572B371E876A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267200" y="1524000"/>
            <a:ext cx="4648200" cy="5334000"/>
          </a:xfrm>
        </p:spPr>
        <p:txBody>
          <a:bodyPr/>
          <a:lstStyle/>
          <a:p>
            <a:pPr eaLnBrk="1" hangingPunct="1"/>
            <a:r>
              <a:rPr lang="en-US" altLang="en-US" sz="2700" dirty="0">
                <a:ea typeface="ＭＳ Ｐゴシック" panose="020B0600070205080204" pitchFamily="34" charset="-128"/>
              </a:rPr>
              <a:t>Ball fitting into a cuplike depression</a:t>
            </a:r>
          </a:p>
          <a:p>
            <a:pPr eaLnBrk="1" hangingPunct="1"/>
            <a:r>
              <a:rPr lang="en-US" altLang="en-US" sz="2700" dirty="0">
                <a:ea typeface="ＭＳ Ｐゴシック" panose="020B0600070205080204" pitchFamily="34" charset="-128"/>
              </a:rPr>
              <a:t>Multiaxial</a:t>
            </a:r>
          </a:p>
          <a:p>
            <a:pPr lvl="1" eaLnBrk="1" hangingPunct="1"/>
            <a:r>
              <a:rPr lang="en-US" altLang="en-US" sz="2200" dirty="0">
                <a:ea typeface="ＭＳ Ｐゴシック" panose="020B0600070205080204" pitchFamily="34" charset="-128"/>
              </a:rPr>
              <a:t>flexion/extension</a:t>
            </a:r>
          </a:p>
          <a:p>
            <a:pPr lvl="1" eaLnBrk="1" hangingPunct="1"/>
            <a:r>
              <a:rPr lang="en-US" altLang="en-US" sz="2200" dirty="0">
                <a:ea typeface="ＭＳ Ｐゴシック" panose="020B0600070205080204" pitchFamily="34" charset="-128"/>
              </a:rPr>
              <a:t>abduction/adduction</a:t>
            </a:r>
          </a:p>
          <a:p>
            <a:pPr lvl="1" eaLnBrk="1" hangingPunct="1"/>
            <a:r>
              <a:rPr lang="en-US" altLang="en-US" sz="2200" dirty="0">
                <a:ea typeface="ＭＳ Ｐゴシック" panose="020B0600070205080204" pitchFamily="34" charset="-128"/>
              </a:rPr>
              <a:t>Rotation</a:t>
            </a:r>
          </a:p>
          <a:p>
            <a:pPr lvl="1" eaLnBrk="1" hangingPunct="1"/>
            <a:r>
              <a:rPr lang="en-US" altLang="en-US" sz="2200" dirty="0">
                <a:ea typeface="ＭＳ Ｐゴシック" panose="020B0600070205080204" pitchFamily="34" charset="-128"/>
              </a:rPr>
              <a:t>Circumduction</a:t>
            </a:r>
          </a:p>
          <a:p>
            <a:pPr eaLnBrk="1" hangingPunct="1"/>
            <a:r>
              <a:rPr lang="en-US" altLang="en-US" sz="2700" dirty="0">
                <a:ea typeface="ＭＳ Ｐゴシック" panose="020B0600070205080204" pitchFamily="34" charset="-128"/>
              </a:rPr>
              <a:t>Examples   (only two!)</a:t>
            </a:r>
          </a:p>
          <a:p>
            <a:pPr lvl="1" eaLnBrk="1" hangingPunct="1"/>
            <a:r>
              <a:rPr lang="en-US" altLang="en-US" sz="2200" dirty="0">
                <a:ea typeface="ＭＳ Ｐゴシック" panose="020B0600070205080204" pitchFamily="34" charset="-128"/>
              </a:rPr>
              <a:t>shoulder joint</a:t>
            </a:r>
          </a:p>
          <a:p>
            <a:pPr lvl="1" eaLnBrk="1" hangingPunct="1"/>
            <a:r>
              <a:rPr lang="en-US" altLang="en-US" sz="2200" dirty="0">
                <a:ea typeface="ＭＳ Ｐゴシック" panose="020B0600070205080204" pitchFamily="34" charset="-128"/>
              </a:rPr>
              <a:t>hip joint</a:t>
            </a:r>
          </a:p>
        </p:txBody>
      </p:sp>
      <p:sp>
        <p:nvSpPr>
          <p:cNvPr id="78851" name="Slide Number Placeholder 6">
            <a:extLst>
              <a:ext uri="{FF2B5EF4-FFF2-40B4-BE49-F238E27FC236}">
                <a16:creationId xmlns:a16="http://schemas.microsoft.com/office/drawing/2014/main" id="{036C6DD9-44E9-187C-1B84-38AE0B51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3C76FB6-3BBE-F442-957D-561A6AC507AE}" type="slidenum">
              <a:rPr lang="en-US" altLang="en-US" sz="1200">
                <a:solidFill>
                  <a:srgbClr val="898989"/>
                </a:solidFill>
              </a:rPr>
              <a:pPr/>
              <a:t>32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78852" name="Picture 4" descr="w0222-nc">
            <a:extLst>
              <a:ext uri="{FF2B5EF4-FFF2-40B4-BE49-F238E27FC236}">
                <a16:creationId xmlns:a16="http://schemas.microsoft.com/office/drawing/2014/main" id="{BD29C4FE-AA74-E27A-85A3-DB56E8FA8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67281" r="1219" b="4239"/>
          <a:stretch>
            <a:fillRect/>
          </a:stretch>
        </p:blipFill>
        <p:spPr bwMode="auto">
          <a:xfrm>
            <a:off x="0" y="2362200"/>
            <a:ext cx="4114800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5764020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Rectangle 2">
            <a:extLst>
              <a:ext uri="{FF2B5EF4-FFF2-40B4-BE49-F238E27FC236}">
                <a16:creationId xmlns:a16="http://schemas.microsoft.com/office/drawing/2014/main" id="{3A0DC948-A083-B37B-8CF2-202E035F22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Summary of the types of movements</a:t>
            </a:r>
          </a:p>
        </p:txBody>
      </p:sp>
      <p:sp>
        <p:nvSpPr>
          <p:cNvPr id="44034" name="Rectangle 3">
            <a:extLst>
              <a:ext uri="{FF2B5EF4-FFF2-40B4-BE49-F238E27FC236}">
                <a16:creationId xmlns:a16="http://schemas.microsoft.com/office/drawing/2014/main" id="{A22CB4FD-1DBA-AF8D-5B80-072A0FF6C4F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Gliding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Angular</a:t>
            </a:r>
          </a:p>
          <a:p>
            <a:pPr lvl="1" eaLnBrk="1" hangingPunct="1"/>
            <a:r>
              <a:rPr lang="en-US" altLang="en-US" dirty="0">
                <a:ea typeface="ＭＳ Ｐゴシック" panose="020B0600070205080204" pitchFamily="34" charset="-128"/>
              </a:rPr>
              <a:t>Flexion</a:t>
            </a:r>
          </a:p>
          <a:p>
            <a:pPr lvl="1" eaLnBrk="1" hangingPunct="1"/>
            <a:r>
              <a:rPr lang="en-US" altLang="en-US" dirty="0">
                <a:ea typeface="ＭＳ Ｐゴシック" panose="020B0600070205080204" pitchFamily="34" charset="-128"/>
              </a:rPr>
              <a:t>Extension</a:t>
            </a:r>
          </a:p>
          <a:p>
            <a:pPr lvl="1" eaLnBrk="1" hangingPunct="1"/>
            <a:r>
              <a:rPr lang="en-US" altLang="en-US" dirty="0">
                <a:ea typeface="ＭＳ Ｐゴシック" panose="020B0600070205080204" pitchFamily="34" charset="-128"/>
              </a:rPr>
              <a:t>Hyperextension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Rotation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Abduction and Adduction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Circumduction </a:t>
            </a:r>
          </a:p>
        </p:txBody>
      </p:sp>
      <p:sp>
        <p:nvSpPr>
          <p:cNvPr id="44035" name="Slide Number Placeholder 5">
            <a:extLst>
              <a:ext uri="{FF2B5EF4-FFF2-40B4-BE49-F238E27FC236}">
                <a16:creationId xmlns:a16="http://schemas.microsoft.com/office/drawing/2014/main" id="{E848DF84-1876-9F1C-686C-FC0C2BC3F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FD5B0D-1FBC-7847-92C2-DF4906A1962D}" type="slidenum">
              <a:rPr lang="en-US" altLang="en-US" sz="1200">
                <a:solidFill>
                  <a:srgbClr val="898989"/>
                </a:solidFill>
              </a:rPr>
              <a:pPr/>
              <a:t>33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0" name="Rectangle 2">
            <a:extLst>
              <a:ext uri="{FF2B5EF4-FFF2-40B4-BE49-F238E27FC236}">
                <a16:creationId xmlns:a16="http://schemas.microsoft.com/office/drawing/2014/main" id="{9AF96AEA-FBB6-BAA1-F135-ED143D144F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>
                <a:ea typeface="+mj-ea"/>
                <a:cs typeface="+mj-cs"/>
              </a:rPr>
              <a:t>FACTORS AFFECTING RANGE OF MOTION AT SYNOVIAL JOINTS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99330" name="Rectangle 3">
            <a:extLst>
              <a:ext uri="{FF2B5EF4-FFF2-40B4-BE49-F238E27FC236}">
                <a16:creationId xmlns:a16="http://schemas.microsoft.com/office/drawing/2014/main" id="{F326F562-4AEF-3DAD-BCFF-C19C74C866A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828800"/>
            <a:ext cx="7772400" cy="4191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Structure and shape of the articulating bone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Strength and tautness of the joint ligaments</a:t>
            </a:r>
            <a:endParaRPr lang="en-US" altLang="en-US" u="sng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Arrangement and tension of the muscles</a:t>
            </a:r>
            <a:endParaRPr lang="en-US" altLang="en-US" u="sng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Contact of soft parts</a:t>
            </a:r>
            <a:endParaRPr lang="en-US" altLang="en-US" u="sng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Hormones</a:t>
            </a:r>
            <a:endParaRPr lang="en-US" altLang="en-US" u="sng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Disuse</a:t>
            </a:r>
            <a:endParaRPr lang="en-US" altLang="en-US" u="sng">
              <a:ea typeface="ＭＳ Ｐゴシック" panose="020B0600070205080204" pitchFamily="34" charset="-128"/>
            </a:endParaRPr>
          </a:p>
        </p:txBody>
      </p:sp>
      <p:sp>
        <p:nvSpPr>
          <p:cNvPr id="99331" name="Slide Number Placeholder 5">
            <a:extLst>
              <a:ext uri="{FF2B5EF4-FFF2-40B4-BE49-F238E27FC236}">
                <a16:creationId xmlns:a16="http://schemas.microsoft.com/office/drawing/2014/main" id="{BA2F3046-2AD2-22EA-FE88-92CDF42CD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17CEABC-C699-964A-8384-286CEB2618B4}" type="slidenum">
              <a:rPr lang="en-US" altLang="en-US" sz="1200">
                <a:solidFill>
                  <a:srgbClr val="898989"/>
                </a:solidFill>
              </a:rPr>
              <a:pPr/>
              <a:t>34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96647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2">
            <a:extLst>
              <a:ext uri="{FF2B5EF4-FFF2-40B4-BE49-F238E27FC236}">
                <a16:creationId xmlns:a16="http://schemas.microsoft.com/office/drawing/2014/main" id="{4150EC03-F2A3-374A-4406-E092C01C83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AGING AND JOINTS</a:t>
            </a:r>
          </a:p>
        </p:txBody>
      </p:sp>
      <p:sp>
        <p:nvSpPr>
          <p:cNvPr id="101378" name="Rectangle 3">
            <a:extLst>
              <a:ext uri="{FF2B5EF4-FFF2-40B4-BE49-F238E27FC236}">
                <a16:creationId xmlns:a16="http://schemas.microsoft.com/office/drawing/2014/main" id="{EA826369-69A2-B3EB-73F5-BD506B9ECD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066800"/>
            <a:ext cx="3816350" cy="4876800"/>
          </a:xfrm>
        </p:spPr>
        <p:txBody>
          <a:bodyPr/>
          <a:lstStyle/>
          <a:p>
            <a:pPr eaLnBrk="1" hangingPunct="1"/>
            <a:endParaRPr lang="en-US" altLang="en-US" sz="2400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sz="2400" dirty="0">
                <a:ea typeface="ＭＳ Ｐゴシック" panose="020B0600070205080204" pitchFamily="34" charset="-128"/>
              </a:rPr>
              <a:t>Various aging effects on joints include decreased production of synovial fluid, a thinning of the articular cartilage, and loss of ligament length and flexibility.</a:t>
            </a:r>
          </a:p>
          <a:p>
            <a:pPr eaLnBrk="1" hangingPunct="1"/>
            <a:endParaRPr lang="en-US" altLang="en-US" sz="2400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sz="2400" dirty="0">
                <a:ea typeface="ＭＳ Ｐゴシック" panose="020B0600070205080204" pitchFamily="34" charset="-128"/>
              </a:rPr>
              <a:t>The effects of aging on joints are due to genetic factors as well as wear and tear on joints.</a:t>
            </a:r>
            <a:endParaRPr lang="en-US" altLang="en-US" sz="2400" u="sng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sp>
        <p:nvSpPr>
          <p:cNvPr id="101379" name="Slide Number Placeholder 5">
            <a:extLst>
              <a:ext uri="{FF2B5EF4-FFF2-40B4-BE49-F238E27FC236}">
                <a16:creationId xmlns:a16="http://schemas.microsoft.com/office/drawing/2014/main" id="{DA9D0306-A0CC-3862-215A-5C421156B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D1DED84-096D-AF41-A859-7CAFEF3C7CF0}" type="slidenum">
              <a:rPr lang="en-US" altLang="en-US" sz="1200">
                <a:solidFill>
                  <a:srgbClr val="898989"/>
                </a:solidFill>
              </a:rPr>
              <a:pPr/>
              <a:t>35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01381" name="Picture 5" descr="Aging changes in the bones - muscles - joints Information | Mount Sinai -  New York">
            <a:extLst>
              <a:ext uri="{FF2B5EF4-FFF2-40B4-BE49-F238E27FC236}">
                <a16:creationId xmlns:a16="http://schemas.microsoft.com/office/drawing/2014/main" id="{45CD2439-3456-A359-38B1-95E6D4439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50" y="1752600"/>
            <a:ext cx="4413250" cy="353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2">
            <a:extLst>
              <a:ext uri="{FF2B5EF4-FFF2-40B4-BE49-F238E27FC236}">
                <a16:creationId xmlns:a16="http://schemas.microsoft.com/office/drawing/2014/main" id="{514057D3-E5A6-2341-E759-41ACD918EC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Arthroscopy</a:t>
            </a:r>
          </a:p>
        </p:txBody>
      </p:sp>
      <p:sp>
        <p:nvSpPr>
          <p:cNvPr id="103426" name="Rectangle 3">
            <a:extLst>
              <a:ext uri="{FF2B5EF4-FFF2-40B4-BE49-F238E27FC236}">
                <a16:creationId xmlns:a16="http://schemas.microsoft.com/office/drawing/2014/main" id="{2ECC5E96-89E9-C480-91AA-C49419B516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1762143"/>
            <a:ext cx="41910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Arthroscopy = examination of joint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instrument size of pencil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remove torn knee cartilages &amp; repair ligaments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small incision only</a:t>
            </a:r>
          </a:p>
          <a:p>
            <a:pPr eaLnBrk="1" hangingPunct="1">
              <a:lnSpc>
                <a:spcPct val="90000"/>
              </a:lnSpc>
            </a:pP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sp>
        <p:nvSpPr>
          <p:cNvPr id="103427" name="Slide Number Placeholder 5">
            <a:extLst>
              <a:ext uri="{FF2B5EF4-FFF2-40B4-BE49-F238E27FC236}">
                <a16:creationId xmlns:a16="http://schemas.microsoft.com/office/drawing/2014/main" id="{FFCDC872-EA73-B35B-501E-5B9CE38C9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DD288F8-CD60-EE46-8565-6B8F978551B8}" type="slidenum">
              <a:rPr lang="en-US" altLang="en-US" sz="1200">
                <a:solidFill>
                  <a:srgbClr val="898989"/>
                </a:solidFill>
              </a:rPr>
              <a:pPr/>
              <a:t>36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03429" name="Picture 5" descr="Arthroscopy | healthdirect">
            <a:extLst>
              <a:ext uri="{FF2B5EF4-FFF2-40B4-BE49-F238E27FC236}">
                <a16:creationId xmlns:a16="http://schemas.microsoft.com/office/drawing/2014/main" id="{4F42EA7A-5A7A-82AA-A1E5-2C00F09DF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080702"/>
            <a:ext cx="3846474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2">
            <a:extLst>
              <a:ext uri="{FF2B5EF4-FFF2-40B4-BE49-F238E27FC236}">
                <a16:creationId xmlns:a16="http://schemas.microsoft.com/office/drawing/2014/main" id="{18812A86-C181-B736-1EFE-DA57BAC421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Arthroplasty</a:t>
            </a:r>
          </a:p>
        </p:txBody>
      </p:sp>
      <p:sp>
        <p:nvSpPr>
          <p:cNvPr id="105474" name="Rectangle 3">
            <a:extLst>
              <a:ext uri="{FF2B5EF4-FFF2-40B4-BE49-F238E27FC236}">
                <a16:creationId xmlns:a16="http://schemas.microsoft.com/office/drawing/2014/main" id="{41FAA8AC-6489-A8C9-C9B9-60DE9081AC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3200400" cy="242411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Arthroplasty = replacement of joints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total hip replaces acetabulum &amp; head of femur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knee replacement common</a:t>
            </a: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05475" name="Slide Number Placeholder 5">
            <a:extLst>
              <a:ext uri="{FF2B5EF4-FFF2-40B4-BE49-F238E27FC236}">
                <a16:creationId xmlns:a16="http://schemas.microsoft.com/office/drawing/2014/main" id="{04E1C282-2B77-36F7-6977-8189244E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912DCDA-7E43-114D-B5AC-A7649CA0C626}" type="slidenum">
              <a:rPr lang="en-US" altLang="en-US" sz="1200">
                <a:solidFill>
                  <a:srgbClr val="898989"/>
                </a:solidFill>
              </a:rPr>
              <a:pPr/>
              <a:t>37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05478" name="Picture 6" descr="Total Hip Replacement - OrthoInfo - AAOS">
            <a:extLst>
              <a:ext uri="{FF2B5EF4-FFF2-40B4-BE49-F238E27FC236}">
                <a16:creationId xmlns:a16="http://schemas.microsoft.com/office/drawing/2014/main" id="{BF3FB81F-7153-F369-3B4B-85E280292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417638"/>
            <a:ext cx="3975100" cy="209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80" name="Picture 8" descr="Hip replacement - Wikipedia">
            <a:extLst>
              <a:ext uri="{FF2B5EF4-FFF2-40B4-BE49-F238E27FC236}">
                <a16:creationId xmlns:a16="http://schemas.microsoft.com/office/drawing/2014/main" id="{2C318278-A74C-F649-85BF-A8FBDEBCA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679" y="4024312"/>
            <a:ext cx="3023341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82" name="Picture 10" descr="Pain After Knee Replacement Surgery">
            <a:extLst>
              <a:ext uri="{FF2B5EF4-FFF2-40B4-BE49-F238E27FC236}">
                <a16:creationId xmlns:a16="http://schemas.microsoft.com/office/drawing/2014/main" id="{1C182C4C-C11F-900C-2026-4DF4B6F75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206876"/>
            <a:ext cx="3110240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2">
            <a:extLst>
              <a:ext uri="{FF2B5EF4-FFF2-40B4-BE49-F238E27FC236}">
                <a16:creationId xmlns:a16="http://schemas.microsoft.com/office/drawing/2014/main" id="{FEF55260-27B4-58C5-26CF-59D38E132B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Three Types of Arthritis</a:t>
            </a:r>
          </a:p>
        </p:txBody>
      </p:sp>
      <p:sp>
        <p:nvSpPr>
          <p:cNvPr id="109570" name="Rectangle 3">
            <a:extLst>
              <a:ext uri="{FF2B5EF4-FFF2-40B4-BE49-F238E27FC236}">
                <a16:creationId xmlns:a16="http://schemas.microsoft.com/office/drawing/2014/main" id="{F93749A8-0207-03CB-50FC-75A3FDB6794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 eaLnBrk="1" hangingPunct="1">
              <a:buFont typeface="+mj-lt"/>
              <a:buAutoNum type="arabicPeriod"/>
            </a:pPr>
            <a:r>
              <a:rPr lang="en-US" altLang="en-US" dirty="0">
                <a:ea typeface="ＭＳ Ｐゴシック" panose="020B0600070205080204" pitchFamily="34" charset="-128"/>
              </a:rPr>
              <a:t>Rheumatoid arthritis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altLang="en-US" dirty="0">
                <a:ea typeface="ＭＳ Ｐゴシック" panose="020B0600070205080204" pitchFamily="34" charset="-128"/>
              </a:rPr>
              <a:t>Osteoarthritis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altLang="en-US" dirty="0">
                <a:ea typeface="ＭＳ Ｐゴシック" panose="020B0600070205080204" pitchFamily="34" charset="-128"/>
              </a:rPr>
              <a:t>Gout</a:t>
            </a:r>
          </a:p>
        </p:txBody>
      </p:sp>
      <p:sp>
        <p:nvSpPr>
          <p:cNvPr id="109571" name="Slide Number Placeholder 5">
            <a:extLst>
              <a:ext uri="{FF2B5EF4-FFF2-40B4-BE49-F238E27FC236}">
                <a16:creationId xmlns:a16="http://schemas.microsoft.com/office/drawing/2014/main" id="{D1E3E5C2-C041-7C1F-7313-99268275C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ACBF571-8878-C443-9C12-4CFFB5444ED3}" type="slidenum">
              <a:rPr lang="en-US" altLang="en-US" sz="1200">
                <a:solidFill>
                  <a:srgbClr val="898989"/>
                </a:solidFill>
              </a:rPr>
              <a:pPr/>
              <a:t>38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7" name="Rectangle 3">
            <a:extLst>
              <a:ext uri="{FF2B5EF4-FFF2-40B4-BE49-F238E27FC236}">
                <a16:creationId xmlns:a16="http://schemas.microsoft.com/office/drawing/2014/main" id="{882005D7-F8B9-30FA-EDFB-6FF3F98C97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0" y="473075"/>
            <a:ext cx="4114800" cy="1143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ea typeface="+mj-ea"/>
                <a:cs typeface="+mj-cs"/>
              </a:rPr>
              <a:t>Rheumatoid Arthritis</a:t>
            </a:r>
          </a:p>
        </p:txBody>
      </p:sp>
      <p:sp>
        <p:nvSpPr>
          <p:cNvPr id="111618" name="Rectangle 4">
            <a:extLst>
              <a:ext uri="{FF2B5EF4-FFF2-40B4-BE49-F238E27FC236}">
                <a16:creationId xmlns:a16="http://schemas.microsoft.com/office/drawing/2014/main" id="{37D26701-F627-ECB3-F601-6A4A0E755FB7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667000"/>
            <a:ext cx="4495800" cy="3124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Autoimmune disorder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Cartilage attacked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Inflammation, swelling &amp; pain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Final step is fusion of  joint</a:t>
            </a:r>
          </a:p>
        </p:txBody>
      </p:sp>
      <p:sp>
        <p:nvSpPr>
          <p:cNvPr id="111619" name="Slide Number Placeholder 6">
            <a:extLst>
              <a:ext uri="{FF2B5EF4-FFF2-40B4-BE49-F238E27FC236}">
                <a16:creationId xmlns:a16="http://schemas.microsoft.com/office/drawing/2014/main" id="{53C4C541-7920-B46F-0745-D17F6F3CC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321F7B8-662E-5440-B97D-311FA3D11AB7}" type="slidenum">
              <a:rPr lang="en-US" altLang="en-US" sz="1200">
                <a:solidFill>
                  <a:srgbClr val="898989"/>
                </a:solidFill>
              </a:rPr>
              <a:pPr/>
              <a:t>39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11620" name="Picture 2" descr="Fig 9_9">
            <a:extLst>
              <a:ext uri="{FF2B5EF4-FFF2-40B4-BE49-F238E27FC236}">
                <a16:creationId xmlns:a16="http://schemas.microsoft.com/office/drawing/2014/main" id="{4B7BA617-3221-87FA-8855-C44037986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33400"/>
            <a:ext cx="4252913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>
            <a:extLst>
              <a:ext uri="{FF2B5EF4-FFF2-40B4-BE49-F238E27FC236}">
                <a16:creationId xmlns:a16="http://schemas.microsoft.com/office/drawing/2014/main" id="{CC11C917-9E88-5FB8-3B9D-D808F18E7B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253413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Structural Classification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sz="3600" dirty="0">
                <a:ea typeface="ＭＳ Ｐゴシック" panose="020B0600070205080204" pitchFamily="34" charset="-128"/>
              </a:rPr>
              <a:t>1. Fibrous Joints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3554" name="Rectangle 3">
            <a:extLst>
              <a:ext uri="{FF2B5EF4-FFF2-40B4-BE49-F238E27FC236}">
                <a16:creationId xmlns:a16="http://schemas.microsoft.com/office/drawing/2014/main" id="{52E33013-825F-2169-DF06-2501B557A8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8153400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Lack a synovial cavity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Bones held close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Little (amphiarthroses) or no movement (synarthroses )</a:t>
            </a:r>
          </a:p>
        </p:txBody>
      </p:sp>
      <p:sp>
        <p:nvSpPr>
          <p:cNvPr id="23555" name="Slide Number Placeholder 5">
            <a:extLst>
              <a:ext uri="{FF2B5EF4-FFF2-40B4-BE49-F238E27FC236}">
                <a16:creationId xmlns:a16="http://schemas.microsoft.com/office/drawing/2014/main" id="{AE09A986-84C2-B736-D2C1-3F2CA7F44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B0B2847-B698-5D47-A4D6-A2063C3641F7}" type="slidenum">
              <a:rPr lang="en-US" altLang="en-US" sz="1200">
                <a:solidFill>
                  <a:srgbClr val="898989"/>
                </a:solidFill>
              </a:rPr>
              <a:pPr/>
              <a:t>4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2">
            <a:extLst>
              <a:ext uri="{FF2B5EF4-FFF2-40B4-BE49-F238E27FC236}">
                <a16:creationId xmlns:a16="http://schemas.microsoft.com/office/drawing/2014/main" id="{EC0D7125-CA67-315A-93A6-AB3A3B58E0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Osteoarthritis</a:t>
            </a:r>
          </a:p>
        </p:txBody>
      </p:sp>
      <p:sp>
        <p:nvSpPr>
          <p:cNvPr id="442371" name="Rectangle 3">
            <a:extLst>
              <a:ext uri="{FF2B5EF4-FFF2-40B4-BE49-F238E27FC236}">
                <a16:creationId xmlns:a16="http://schemas.microsoft.com/office/drawing/2014/main" id="{96415CFF-98A3-B560-9676-18A80833FE8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60400" y="1600200"/>
            <a:ext cx="4292601" cy="4756150"/>
          </a:xfrm>
        </p:spPr>
        <p:txBody>
          <a:bodyPr rtlCol="0">
            <a:normAutofit fontScale="85000" lnSpcReduction="20000"/>
          </a:bodyPr>
          <a:lstStyle/>
          <a:p>
            <a:pPr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US" dirty="0">
                <a:ea typeface="+mn-ea"/>
                <a:cs typeface="+mn-cs"/>
              </a:rPr>
              <a:t>Degenerative joint disease</a:t>
            </a:r>
          </a:p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US" dirty="0">
                <a:ea typeface="+mn-ea"/>
              </a:rPr>
              <a:t>aging, wear &amp; tear</a:t>
            </a:r>
            <a:br>
              <a:rPr lang="en-US" dirty="0">
                <a:ea typeface="+mn-ea"/>
              </a:rPr>
            </a:br>
            <a:endParaRPr lang="en-US" dirty="0">
              <a:ea typeface="+mn-ea"/>
            </a:endParaRP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US" dirty="0">
                <a:ea typeface="+mn-ea"/>
                <a:cs typeface="+mn-cs"/>
              </a:rPr>
              <a:t>Noninflammatory---no swelling</a:t>
            </a:r>
          </a:p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US" dirty="0">
                <a:ea typeface="+mn-ea"/>
              </a:rPr>
              <a:t>only cartilage is affected not synovial membrane</a:t>
            </a:r>
            <a:br>
              <a:rPr lang="en-US" dirty="0">
                <a:ea typeface="+mn-ea"/>
              </a:rPr>
            </a:br>
            <a:endParaRPr lang="en-US" dirty="0">
              <a:ea typeface="+mn-ea"/>
            </a:endParaRP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US" dirty="0">
                <a:ea typeface="+mn-ea"/>
                <a:cs typeface="+mn-cs"/>
              </a:rPr>
              <a:t>Deterioration of cartilage produces bone spurs</a:t>
            </a:r>
          </a:p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US" dirty="0">
                <a:ea typeface="+mn-ea"/>
              </a:rPr>
              <a:t>restrict movement</a:t>
            </a:r>
            <a:br>
              <a:rPr lang="en-US" dirty="0">
                <a:ea typeface="+mn-ea"/>
              </a:rPr>
            </a:br>
            <a:endParaRPr lang="en-US" dirty="0">
              <a:ea typeface="+mn-ea"/>
            </a:endParaRP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US" dirty="0">
                <a:ea typeface="+mn-ea"/>
                <a:cs typeface="+mn-cs"/>
              </a:rPr>
              <a:t>Pain upon awakening--disappears with movement</a:t>
            </a:r>
          </a:p>
        </p:txBody>
      </p:sp>
      <p:sp>
        <p:nvSpPr>
          <p:cNvPr id="113667" name="Slide Number Placeholder 5">
            <a:extLst>
              <a:ext uri="{FF2B5EF4-FFF2-40B4-BE49-F238E27FC236}">
                <a16:creationId xmlns:a16="http://schemas.microsoft.com/office/drawing/2014/main" id="{DDFF3814-6553-00D8-E59F-F6B71C0D0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9FE269C-8B94-A24C-8941-F58855D0EB85}" type="slidenum">
              <a:rPr lang="en-US" altLang="en-US" sz="1200">
                <a:solidFill>
                  <a:srgbClr val="898989"/>
                </a:solidFill>
              </a:rPr>
              <a:pPr/>
              <a:t>40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13669" name="Picture 5" descr="Annotated illustration of hip joint with ostoarthritis">
            <a:extLst>
              <a:ext uri="{FF2B5EF4-FFF2-40B4-BE49-F238E27FC236}">
                <a16:creationId xmlns:a16="http://schemas.microsoft.com/office/drawing/2014/main" id="{7D2A68DC-1239-E4FC-50CF-273D9AF3D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924" y="2298000"/>
            <a:ext cx="3574676" cy="314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2">
            <a:extLst>
              <a:ext uri="{FF2B5EF4-FFF2-40B4-BE49-F238E27FC236}">
                <a16:creationId xmlns:a16="http://schemas.microsoft.com/office/drawing/2014/main" id="{E75DA0EF-1467-6D85-8C5B-C49EA77009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Gouty Arthritis</a:t>
            </a:r>
          </a:p>
        </p:txBody>
      </p:sp>
      <p:sp>
        <p:nvSpPr>
          <p:cNvPr id="117762" name="Rectangle 3">
            <a:extLst>
              <a:ext uri="{FF2B5EF4-FFF2-40B4-BE49-F238E27FC236}">
                <a16:creationId xmlns:a16="http://schemas.microsoft.com/office/drawing/2014/main" id="{EF32CDDE-D8E8-F2D5-9A5B-A6D1B52ECBB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417638"/>
            <a:ext cx="4648200" cy="4525963"/>
          </a:xfrm>
        </p:spPr>
        <p:txBody>
          <a:bodyPr/>
          <a:lstStyle/>
          <a:p>
            <a:pPr eaLnBrk="1" hangingPunct="1"/>
            <a:r>
              <a:rPr lang="en-US" altLang="en-US" sz="2800" dirty="0">
                <a:ea typeface="ＭＳ Ｐゴシック" panose="020B0600070205080204" pitchFamily="34" charset="-128"/>
              </a:rPr>
              <a:t>Urate crystals build up in joints---pain</a:t>
            </a:r>
          </a:p>
          <a:p>
            <a:pPr lvl="1" eaLnBrk="1" hangingPunct="1"/>
            <a:r>
              <a:rPr lang="en-US" altLang="en-US" sz="2400" dirty="0">
                <a:ea typeface="ＭＳ Ｐゴシック" panose="020B0600070205080204" pitchFamily="34" charset="-128"/>
              </a:rPr>
              <a:t>waste product of DNA &amp; RNA metabolism</a:t>
            </a:r>
          </a:p>
          <a:p>
            <a:pPr lvl="1" eaLnBrk="1" hangingPunct="1"/>
            <a:r>
              <a:rPr lang="en-US" altLang="en-US" sz="2400" dirty="0">
                <a:ea typeface="ＭＳ Ｐゴシック" panose="020B0600070205080204" pitchFamily="34" charset="-128"/>
              </a:rPr>
              <a:t>builds up in blood</a:t>
            </a:r>
          </a:p>
          <a:p>
            <a:pPr lvl="1" eaLnBrk="1" hangingPunct="1"/>
            <a:r>
              <a:rPr lang="en-US" altLang="en-US" sz="2400" dirty="0">
                <a:ea typeface="ＭＳ Ｐゴシック" panose="020B0600070205080204" pitchFamily="34" charset="-128"/>
              </a:rPr>
              <a:t>deposited in cartilage causing inflammation &amp; swelling</a:t>
            </a:r>
          </a:p>
          <a:p>
            <a:pPr eaLnBrk="1" hangingPunct="1"/>
            <a:r>
              <a:rPr lang="en-US" altLang="en-US" sz="2800" dirty="0">
                <a:ea typeface="ＭＳ Ｐゴシック" panose="020B0600070205080204" pitchFamily="34" charset="-128"/>
              </a:rPr>
              <a:t>Bones fuse</a:t>
            </a:r>
          </a:p>
          <a:p>
            <a:pPr eaLnBrk="1" hangingPunct="1"/>
            <a:r>
              <a:rPr lang="en-US" altLang="en-US" sz="2800" dirty="0">
                <a:ea typeface="ＭＳ Ｐゴシック" panose="020B0600070205080204" pitchFamily="34" charset="-128"/>
              </a:rPr>
              <a:t>Middle-aged men with abnormal gene </a:t>
            </a:r>
          </a:p>
        </p:txBody>
      </p:sp>
      <p:sp>
        <p:nvSpPr>
          <p:cNvPr id="117763" name="Slide Number Placeholder 5">
            <a:extLst>
              <a:ext uri="{FF2B5EF4-FFF2-40B4-BE49-F238E27FC236}">
                <a16:creationId xmlns:a16="http://schemas.microsoft.com/office/drawing/2014/main" id="{A5C22885-29E4-FA79-66BE-96A3F6D89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71EDE15-9E42-A044-B50F-FBDB37F82B44}" type="slidenum">
              <a:rPr lang="en-US" altLang="en-US" sz="1200">
                <a:solidFill>
                  <a:srgbClr val="898989"/>
                </a:solidFill>
              </a:rPr>
              <a:pPr/>
              <a:t>41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54278" name="Picture 6">
            <a:extLst>
              <a:ext uri="{FF2B5EF4-FFF2-40B4-BE49-F238E27FC236}">
                <a16:creationId xmlns:a16="http://schemas.microsoft.com/office/drawing/2014/main" id="{04C28D0E-AF6C-B188-5752-B7B771804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071" y="1819611"/>
            <a:ext cx="3283458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>
            <a:extLst>
              <a:ext uri="{FF2B5EF4-FFF2-40B4-BE49-F238E27FC236}">
                <a16:creationId xmlns:a16="http://schemas.microsoft.com/office/drawing/2014/main" id="{529E8773-A778-F1BF-F550-EED9110025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Special Movements of Scapula</a:t>
            </a:r>
          </a:p>
        </p:txBody>
      </p:sp>
      <p:sp>
        <p:nvSpPr>
          <p:cNvPr id="58371" name="Slide Number Placeholder 6">
            <a:extLst>
              <a:ext uri="{FF2B5EF4-FFF2-40B4-BE49-F238E27FC236}">
                <a16:creationId xmlns:a16="http://schemas.microsoft.com/office/drawing/2014/main" id="{59B4142C-0D41-4763-A3AB-D02321571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F0ED7D7-CE24-DA41-B357-CB264FEB7E9F}" type="slidenum">
              <a:rPr lang="en-US" altLang="en-US" sz="1200">
                <a:solidFill>
                  <a:srgbClr val="898989"/>
                </a:solidFill>
              </a:rPr>
              <a:pPr/>
              <a:t>42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026" name="Picture 2" descr="Rehabilitation concepts for the shoulder – Diversified Integrated Sports  Clinic">
            <a:extLst>
              <a:ext uri="{FF2B5EF4-FFF2-40B4-BE49-F238E27FC236}">
                <a16:creationId xmlns:a16="http://schemas.microsoft.com/office/drawing/2014/main" id="{A5F0BF48-2783-9D19-C09D-B3E3E2E6A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699951"/>
            <a:ext cx="6858000" cy="5044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B516BD-98B7-46B1-7C18-9256AE1A0D81}"/>
              </a:ext>
            </a:extLst>
          </p:cNvPr>
          <p:cNvSpPr txBox="1"/>
          <p:nvPr/>
        </p:nvSpPr>
        <p:spPr>
          <a:xfrm>
            <a:off x="457200" y="14478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slide is just for your review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A200642-DD07-39AE-8423-4B4407B3B843}"/>
                  </a:ext>
                </a:extLst>
              </p14:cNvPr>
              <p14:cNvContentPartPr/>
              <p14:nvPr/>
            </p14:nvContentPartPr>
            <p14:xfrm>
              <a:off x="2021101" y="6628522"/>
              <a:ext cx="797040" cy="277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A200642-DD07-39AE-8423-4B4407B3B84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31101" y="6448522"/>
                <a:ext cx="97668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A313626-7EBC-968D-03AD-A8D4ED9379D9}"/>
                  </a:ext>
                </a:extLst>
              </p14:cNvPr>
              <p14:cNvContentPartPr/>
              <p14:nvPr/>
            </p14:nvContentPartPr>
            <p14:xfrm>
              <a:off x="3097141" y="6581722"/>
              <a:ext cx="752760" cy="39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A313626-7EBC-968D-03AD-A8D4ED9379D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07141" y="6401722"/>
                <a:ext cx="93240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6653560-C7D5-14F9-D94B-D0CBDA3209CD}"/>
                  </a:ext>
                </a:extLst>
              </p14:cNvPr>
              <p14:cNvContentPartPr/>
              <p14:nvPr/>
            </p14:nvContentPartPr>
            <p14:xfrm>
              <a:off x="4188661" y="6596482"/>
              <a:ext cx="624960" cy="36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6653560-C7D5-14F9-D94B-D0CBDA3209C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99021" y="6416482"/>
                <a:ext cx="80460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986AD17-F694-00C7-32DD-770C4A1F8280}"/>
                  </a:ext>
                </a:extLst>
              </p14:cNvPr>
              <p14:cNvContentPartPr/>
              <p14:nvPr/>
            </p14:nvContentPartPr>
            <p14:xfrm>
              <a:off x="5146621" y="6573082"/>
              <a:ext cx="60120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986AD17-F694-00C7-32DD-770C4A1F828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56621" y="6393082"/>
                <a:ext cx="7808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C883675-7DBD-BF90-3656-D7748CA4DBDF}"/>
                  </a:ext>
                </a:extLst>
              </p14:cNvPr>
              <p14:cNvContentPartPr/>
              <p14:nvPr/>
            </p14:nvContentPartPr>
            <p14:xfrm>
              <a:off x="5961301" y="6591802"/>
              <a:ext cx="732600" cy="313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C883675-7DBD-BF90-3656-D7748CA4DBD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71301" y="6412162"/>
                <a:ext cx="91224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BBCF498-5FB5-F922-F093-1819EC9DDCC2}"/>
                  </a:ext>
                </a:extLst>
              </p14:cNvPr>
              <p14:cNvContentPartPr/>
              <p14:nvPr/>
            </p14:nvContentPartPr>
            <p14:xfrm>
              <a:off x="6964621" y="6570562"/>
              <a:ext cx="849240" cy="277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BBCF498-5FB5-F922-F093-1819EC9DDCC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74621" y="6390922"/>
                <a:ext cx="1028880" cy="38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966249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>
            <a:extLst>
              <a:ext uri="{FF2B5EF4-FFF2-40B4-BE49-F238E27FC236}">
                <a16:creationId xmlns:a16="http://schemas.microsoft.com/office/drawing/2014/main" id="{CC11C917-9E88-5FB8-3B9D-D808F18E7B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024813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Structural Classification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sz="3600" dirty="0">
                <a:ea typeface="ＭＳ Ｐゴシック" panose="020B0600070205080204" pitchFamily="34" charset="-128"/>
              </a:rPr>
              <a:t>1.Fibrous Joints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3554" name="Rectangle 3">
            <a:extLst>
              <a:ext uri="{FF2B5EF4-FFF2-40B4-BE49-F238E27FC236}">
                <a16:creationId xmlns:a16="http://schemas.microsoft.com/office/drawing/2014/main" id="{52E33013-825F-2169-DF06-2501B557A8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905000"/>
            <a:ext cx="4953000" cy="2667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2 structural types of fibrous joint</a:t>
            </a:r>
          </a:p>
          <a:p>
            <a:pPr marL="971550" lvl="1" indent="-51435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en-US" altLang="en-US" dirty="0">
                <a:ea typeface="ＭＳ Ｐゴシック" panose="020B0600070205080204" pitchFamily="34" charset="-128"/>
              </a:rPr>
              <a:t>sutures</a:t>
            </a:r>
          </a:p>
          <a:p>
            <a:pPr marL="971550" lvl="1" indent="-51435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en-US" altLang="en-US" dirty="0">
                <a:ea typeface="ＭＳ Ｐゴシック" panose="020B0600070205080204" pitchFamily="34" charset="-128"/>
              </a:rPr>
              <a:t>Syndesmoses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400" b="0" i="0" dirty="0">
                <a:solidFill>
                  <a:srgbClr val="212121"/>
                </a:solidFill>
                <a:effectLst/>
                <a:latin typeface="system-ui"/>
              </a:rPr>
              <a:t>A syndesmosis is defined as a fibrous joint in which two adjacent bones are linked by a strong membrane or ligaments. This definition also applies for the distal tibiofibular syndesmosis*.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1400" dirty="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Interosseous membrane may be found between two bones forming a syndesmosis joint.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Gomphoses – special case - tooth in the socket</a:t>
            </a:r>
          </a:p>
        </p:txBody>
      </p:sp>
      <p:pic>
        <p:nvPicPr>
          <p:cNvPr id="138244" name="Picture 4" descr="Anatomy 101: Ankle Syndesmosis - Distal Tibiofibular Joint — Rayner &amp; Smale">
            <a:extLst>
              <a:ext uri="{FF2B5EF4-FFF2-40B4-BE49-F238E27FC236}">
                <a16:creationId xmlns:a16="http://schemas.microsoft.com/office/drawing/2014/main" id="{5A1E57F5-679B-9A94-956C-4489F3D9D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676400"/>
            <a:ext cx="3889375" cy="24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89DEF2-CF5D-2AD6-2149-415438D42518}"/>
              </a:ext>
            </a:extLst>
          </p:cNvPr>
          <p:cNvSpPr txBox="1"/>
          <p:nvPr/>
        </p:nvSpPr>
        <p:spPr>
          <a:xfrm>
            <a:off x="433892" y="6287742"/>
            <a:ext cx="6021928" cy="53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dirty="0">
                <a:solidFill>
                  <a:srgbClr val="212121"/>
                </a:solidFill>
                <a:effectLst/>
                <a:latin typeface="system-ui"/>
              </a:rPr>
              <a:t>*</a:t>
            </a:r>
            <a:r>
              <a:rPr lang="en-US" sz="900" b="0" i="0" dirty="0" err="1">
                <a:solidFill>
                  <a:srgbClr val="212121"/>
                </a:solidFill>
                <a:effectLst/>
                <a:latin typeface="system-ui"/>
              </a:rPr>
              <a:t>Hermans</a:t>
            </a:r>
            <a:r>
              <a:rPr lang="en-US" sz="900" b="0" i="0" dirty="0">
                <a:solidFill>
                  <a:srgbClr val="212121"/>
                </a:solidFill>
                <a:effectLst/>
                <a:latin typeface="system-ui"/>
              </a:rPr>
              <a:t> JJ, </a:t>
            </a:r>
            <a:r>
              <a:rPr lang="en-US" sz="900" b="0" i="0" dirty="0" err="1">
                <a:solidFill>
                  <a:srgbClr val="212121"/>
                </a:solidFill>
                <a:effectLst/>
                <a:latin typeface="system-ui"/>
              </a:rPr>
              <a:t>Beumer</a:t>
            </a:r>
            <a:r>
              <a:rPr lang="en-US" sz="900" b="0" i="0" dirty="0">
                <a:solidFill>
                  <a:srgbClr val="212121"/>
                </a:solidFill>
                <a:effectLst/>
                <a:latin typeface="system-ui"/>
              </a:rPr>
              <a:t> A, de Jong TA, </a:t>
            </a:r>
            <a:r>
              <a:rPr lang="en-US" sz="900" b="0" i="0" dirty="0" err="1">
                <a:solidFill>
                  <a:srgbClr val="212121"/>
                </a:solidFill>
                <a:effectLst/>
                <a:latin typeface="system-ui"/>
              </a:rPr>
              <a:t>Kleinrensink</a:t>
            </a:r>
            <a:r>
              <a:rPr lang="en-US" sz="900" b="0" i="0" dirty="0">
                <a:solidFill>
                  <a:srgbClr val="212121"/>
                </a:solidFill>
                <a:effectLst/>
                <a:latin typeface="system-ui"/>
              </a:rPr>
              <a:t> GJ. Anatomy of the distal tibiofibular syndesmosis in adults: a pictorial essay with a multimodality approach. J Anat. 2010 Dec;217(6):633-45. </a:t>
            </a:r>
            <a:r>
              <a:rPr lang="en-US" sz="900" b="0" i="0" dirty="0" err="1">
                <a:solidFill>
                  <a:srgbClr val="212121"/>
                </a:solidFill>
                <a:effectLst/>
                <a:latin typeface="system-ui"/>
              </a:rPr>
              <a:t>doi</a:t>
            </a:r>
            <a:r>
              <a:rPr lang="en-US" sz="900" b="0" i="0" dirty="0">
                <a:solidFill>
                  <a:srgbClr val="212121"/>
                </a:solidFill>
                <a:effectLst/>
                <a:latin typeface="system-ui"/>
              </a:rPr>
              <a:t>: 10.1111/j.1469-7580.2010.01302.x. PMID: 21108526; PMCID: PMC3039176. </a:t>
            </a:r>
            <a:fld id="{0B0B2847-B698-5D47-A4D6-A2063C3641F7}" type="slidenum">
              <a:rPr lang="en-US" altLang="en-US" sz="1050" smtClean="0">
                <a:solidFill>
                  <a:srgbClr val="898989"/>
                </a:solidFill>
              </a:rPr>
              <a:pPr/>
              <a:t>5</a:t>
            </a:fld>
            <a:endParaRPr lang="en-US" altLang="en-US" sz="1050" dirty="0">
              <a:solidFill>
                <a:srgbClr val="898989"/>
              </a:solidFill>
            </a:endParaRPr>
          </a:p>
        </p:txBody>
      </p:sp>
      <p:pic>
        <p:nvPicPr>
          <p:cNvPr id="138246" name="Picture 6" descr="Fibrous joint - Wikipedia">
            <a:extLst>
              <a:ext uri="{FF2B5EF4-FFF2-40B4-BE49-F238E27FC236}">
                <a16:creationId xmlns:a16="http://schemas.microsoft.com/office/drawing/2014/main" id="{7ED039F9-2CEB-CB10-98EB-E2B08877EE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67" t="27161"/>
          <a:stretch/>
        </p:blipFill>
        <p:spPr bwMode="auto">
          <a:xfrm>
            <a:off x="6455820" y="4495800"/>
            <a:ext cx="2501714" cy="223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83491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>
            <a:extLst>
              <a:ext uri="{FF2B5EF4-FFF2-40B4-BE49-F238E27FC236}">
                <a16:creationId xmlns:a16="http://schemas.microsoft.com/office/drawing/2014/main" id="{F2FCBC04-71B0-452D-5EEF-D39C2BA393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Structural Classification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sz="3600" dirty="0">
                <a:ea typeface="ＭＳ Ｐゴシック" panose="020B0600070205080204" pitchFamily="34" charset="-128"/>
              </a:rPr>
              <a:t>2. Cartilaginous Joints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5602" name="Rectangle 3">
            <a:extLst>
              <a:ext uri="{FF2B5EF4-FFF2-40B4-BE49-F238E27FC236}">
                <a16:creationId xmlns:a16="http://schemas.microsoft.com/office/drawing/2014/main" id="{EDA37834-6006-54F1-F062-6A8C4331F8C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Lacks a synovial cavity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Allows little (amphiarthroses) or no movement (synarthroses )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Bones tightly connected by fibrocartilage or hyaline cartilage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2 types</a:t>
            </a:r>
          </a:p>
          <a:p>
            <a:pPr lvl="1" eaLnBrk="1" hangingPunct="1"/>
            <a:r>
              <a:rPr lang="en-US" altLang="en-US" dirty="0">
                <a:ea typeface="ＭＳ Ｐゴシック" panose="020B0600070205080204" pitchFamily="34" charset="-128"/>
              </a:rPr>
              <a:t>synchondroses</a:t>
            </a:r>
          </a:p>
          <a:p>
            <a:pPr lvl="1" eaLnBrk="1" hangingPunct="1"/>
            <a:r>
              <a:rPr lang="en-US" altLang="en-US" dirty="0">
                <a:ea typeface="ＭＳ Ｐゴシック" panose="020B0600070205080204" pitchFamily="34" charset="-128"/>
              </a:rPr>
              <a:t>symphyses</a:t>
            </a:r>
          </a:p>
        </p:txBody>
      </p:sp>
      <p:sp>
        <p:nvSpPr>
          <p:cNvPr id="25603" name="Slide Number Placeholder 5">
            <a:extLst>
              <a:ext uri="{FF2B5EF4-FFF2-40B4-BE49-F238E27FC236}">
                <a16:creationId xmlns:a16="http://schemas.microsoft.com/office/drawing/2014/main" id="{96156BAC-6BFA-ED2F-7BEE-B970EB609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AD5AD45-F722-EC4B-944C-4A70C31A0A0D}" type="slidenum">
              <a:rPr lang="en-US" altLang="en-US" sz="1200">
                <a:solidFill>
                  <a:srgbClr val="898989"/>
                </a:solidFill>
              </a:rPr>
              <a:pPr/>
              <a:t>6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2">
            <a:extLst>
              <a:ext uri="{FF2B5EF4-FFF2-40B4-BE49-F238E27FC236}">
                <a16:creationId xmlns:a16="http://schemas.microsoft.com/office/drawing/2014/main" id="{7AEF608F-D5A9-DF76-E281-B8D1764F4F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762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2. Cartilaginous Joint -  Synchondrosis </a:t>
            </a:r>
          </a:p>
        </p:txBody>
      </p:sp>
      <p:sp>
        <p:nvSpPr>
          <p:cNvPr id="27650" name="Rectangle 3">
            <a:extLst>
              <a:ext uri="{FF2B5EF4-FFF2-40B4-BE49-F238E27FC236}">
                <a16:creationId xmlns:a16="http://schemas.microsoft.com/office/drawing/2014/main" id="{3FC894C7-751E-9D7C-D74F-CBB24E91BF63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685800" y="4572000"/>
            <a:ext cx="8458200" cy="1981200"/>
          </a:xfrm>
        </p:spPr>
        <p:txBody>
          <a:bodyPr/>
          <a:lstStyle/>
          <a:p>
            <a:pPr eaLnBrk="1" hangingPunct="1"/>
            <a:r>
              <a:rPr lang="en-US" altLang="en-US" sz="2700">
                <a:ea typeface="ＭＳ Ｐゴシック" panose="020B0600070205080204" pitchFamily="34" charset="-128"/>
              </a:rPr>
              <a:t>Connecting material is hyaline cartilage</a:t>
            </a:r>
          </a:p>
          <a:p>
            <a:pPr eaLnBrk="1" hangingPunct="1"/>
            <a:r>
              <a:rPr lang="en-US" altLang="en-US" sz="2700">
                <a:ea typeface="ＭＳ Ｐゴシック" panose="020B0600070205080204" pitchFamily="34" charset="-128"/>
              </a:rPr>
              <a:t>Immovable (synarthrosis)</a:t>
            </a:r>
          </a:p>
          <a:p>
            <a:pPr eaLnBrk="1" hangingPunct="1"/>
            <a:r>
              <a:rPr lang="en-US" altLang="en-US" sz="2700">
                <a:ea typeface="ＭＳ Ｐゴシック" panose="020B0600070205080204" pitchFamily="34" charset="-128"/>
              </a:rPr>
              <a:t>Epiphyseal plate or joints between ribs and sternum</a:t>
            </a:r>
          </a:p>
        </p:txBody>
      </p:sp>
      <p:sp>
        <p:nvSpPr>
          <p:cNvPr id="27651" name="Slide Number Placeholder 6">
            <a:extLst>
              <a:ext uri="{FF2B5EF4-FFF2-40B4-BE49-F238E27FC236}">
                <a16:creationId xmlns:a16="http://schemas.microsoft.com/office/drawing/2014/main" id="{8D19CA6E-72E4-19B4-1A21-E17612604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268ED5A-BBEE-8740-BC55-8A862883C67A}" type="slidenum">
              <a:rPr lang="en-US" altLang="en-US" sz="1200">
                <a:solidFill>
                  <a:srgbClr val="898989"/>
                </a:solidFill>
              </a:rPr>
              <a:pPr/>
              <a:t>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7652" name="Picture 4" descr="w0220-nc">
            <a:extLst>
              <a:ext uri="{FF2B5EF4-FFF2-40B4-BE49-F238E27FC236}">
                <a16:creationId xmlns:a16="http://schemas.microsoft.com/office/drawing/2014/main" id="{C78AE51B-B3F9-3BCE-A717-FB98ABA02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23"/>
          <a:stretch>
            <a:fillRect/>
          </a:stretch>
        </p:blipFill>
        <p:spPr bwMode="auto">
          <a:xfrm>
            <a:off x="152400" y="1223963"/>
            <a:ext cx="4572000" cy="273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5" descr="w0193-nc">
            <a:extLst>
              <a:ext uri="{FF2B5EF4-FFF2-40B4-BE49-F238E27FC236}">
                <a16:creationId xmlns:a16="http://schemas.microsoft.com/office/drawing/2014/main" id="{39B3D32F-9D7D-4E3F-48FD-D7B06ADFB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70" t="21956" b="4919"/>
          <a:stretch>
            <a:fillRect/>
          </a:stretch>
        </p:blipFill>
        <p:spPr bwMode="auto">
          <a:xfrm>
            <a:off x="4572000" y="762000"/>
            <a:ext cx="4267200" cy="341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>
            <a:extLst>
              <a:ext uri="{FF2B5EF4-FFF2-40B4-BE49-F238E27FC236}">
                <a16:creationId xmlns:a16="http://schemas.microsoft.com/office/drawing/2014/main" id="{5A1A6518-A016-EEBC-EDEA-00FFA483EB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8686800" cy="17526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2. Cartilaginous Joint - Symphysis </a:t>
            </a:r>
          </a:p>
        </p:txBody>
      </p:sp>
      <p:sp>
        <p:nvSpPr>
          <p:cNvPr id="29698" name="Rectangle 3">
            <a:extLst>
              <a:ext uri="{FF2B5EF4-FFF2-40B4-BE49-F238E27FC236}">
                <a16:creationId xmlns:a16="http://schemas.microsoft.com/office/drawing/2014/main" id="{E5920416-52C4-C57E-7841-43EB648313B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600200"/>
            <a:ext cx="4610100" cy="3505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700" dirty="0">
                <a:ea typeface="ＭＳ Ｐゴシック" panose="020B0600070205080204" pitchFamily="34" charset="-128"/>
              </a:rPr>
              <a:t>Ends of the articulating bones are covered with hyaline cartilage but fibrocartilage is connecting material</a:t>
            </a:r>
            <a:br>
              <a:rPr lang="en-US" altLang="en-US" sz="2700" dirty="0">
                <a:ea typeface="ＭＳ Ｐゴシック" panose="020B0600070205080204" pitchFamily="34" charset="-128"/>
              </a:rPr>
            </a:br>
            <a:endParaRPr lang="en-US" altLang="en-US" sz="27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700" dirty="0">
                <a:ea typeface="ＭＳ Ｐゴシック" panose="020B0600070205080204" pitchFamily="34" charset="-128"/>
              </a:rPr>
              <a:t>Slightly movable (amphiarthroses)</a:t>
            </a:r>
            <a:br>
              <a:rPr lang="en-US" altLang="en-US" sz="2700" dirty="0">
                <a:ea typeface="ＭＳ Ｐゴシック" panose="020B0600070205080204" pitchFamily="34" charset="-128"/>
              </a:rPr>
            </a:br>
            <a:endParaRPr lang="en-US" altLang="en-US" sz="27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700" dirty="0">
                <a:ea typeface="ＭＳ Ｐゴシック" panose="020B0600070205080204" pitchFamily="34" charset="-128"/>
              </a:rPr>
              <a:t>Intervertebral discs and pubic symphysis</a:t>
            </a:r>
          </a:p>
          <a:p>
            <a:pPr eaLnBrk="1" hangingPunct="1">
              <a:lnSpc>
                <a:spcPct val="90000"/>
              </a:lnSpc>
            </a:pPr>
            <a:endParaRPr lang="en-US" altLang="en-US" sz="2700" dirty="0">
              <a:ea typeface="ＭＳ Ｐゴシック" panose="020B0600070205080204" pitchFamily="34" charset="-128"/>
            </a:endParaRPr>
          </a:p>
        </p:txBody>
      </p:sp>
      <p:sp>
        <p:nvSpPr>
          <p:cNvPr id="29699" name="Slide Number Placeholder 6">
            <a:extLst>
              <a:ext uri="{FF2B5EF4-FFF2-40B4-BE49-F238E27FC236}">
                <a16:creationId xmlns:a16="http://schemas.microsoft.com/office/drawing/2014/main" id="{A87D8378-9A1E-BB17-D581-60025CF72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1538E93-0E6E-3E46-96B4-8E684CA6A365}" type="slidenum">
              <a:rPr lang="en-US" altLang="en-US" sz="1200">
                <a:solidFill>
                  <a:srgbClr val="898989"/>
                </a:solidFill>
              </a:rPr>
              <a:pPr/>
              <a:t>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9700" name="Picture 4" descr="w0220-nc">
            <a:extLst>
              <a:ext uri="{FF2B5EF4-FFF2-40B4-BE49-F238E27FC236}">
                <a16:creationId xmlns:a16="http://schemas.microsoft.com/office/drawing/2014/main" id="{C7B8B526-5F44-F59D-9C84-A502481D4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39" b="4539"/>
          <a:stretch/>
        </p:blipFill>
        <p:spPr bwMode="auto">
          <a:xfrm>
            <a:off x="4762500" y="2514600"/>
            <a:ext cx="39243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2">
            <a:extLst>
              <a:ext uri="{FF2B5EF4-FFF2-40B4-BE49-F238E27FC236}">
                <a16:creationId xmlns:a16="http://schemas.microsoft.com/office/drawing/2014/main" id="{87617E84-EDFF-1A52-33B5-F6D7C210BE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022432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Structural Classification</a:t>
            </a: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3.Synovial Joints</a:t>
            </a:r>
          </a:p>
        </p:txBody>
      </p:sp>
      <p:sp>
        <p:nvSpPr>
          <p:cNvPr id="31746" name="Rectangle 3">
            <a:extLst>
              <a:ext uri="{FF2B5EF4-FFF2-40B4-BE49-F238E27FC236}">
                <a16:creationId xmlns:a16="http://schemas.microsoft.com/office/drawing/2014/main" id="{B4BCB4AD-8DA2-480F-6E54-4FB48A4436B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1828800"/>
            <a:ext cx="4800600" cy="4495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Synovial cavity separates articulating bones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Freely moveable (diarthroses)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Articular cartilage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Hyaline cartilage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reduces friction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absorbs shock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Articular capsule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surrounds joint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thickenings in fibrous</a:t>
            </a:r>
            <a:br>
              <a:rPr lang="en-US" altLang="en-US" sz="1800" dirty="0">
                <a:ea typeface="ＭＳ Ｐゴシック" panose="020B0600070205080204" pitchFamily="34" charset="-128"/>
              </a:rPr>
            </a:br>
            <a:r>
              <a:rPr lang="en-US" altLang="en-US" sz="1800" dirty="0">
                <a:ea typeface="ＭＳ Ｐゴシック" panose="020B0600070205080204" pitchFamily="34" charset="-128"/>
              </a:rPr>
              <a:t>capsule called ligaments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Synovial membrane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inner lining of capsule</a:t>
            </a:r>
            <a:endParaRPr lang="en-US" altLang="en-US" sz="2000" dirty="0">
              <a:ea typeface="ＭＳ Ｐゴシック" panose="020B0600070205080204" pitchFamily="34" charset="-128"/>
            </a:endParaRPr>
          </a:p>
        </p:txBody>
      </p:sp>
      <p:sp>
        <p:nvSpPr>
          <p:cNvPr id="31747" name="Slide Number Placeholder 5">
            <a:extLst>
              <a:ext uri="{FF2B5EF4-FFF2-40B4-BE49-F238E27FC236}">
                <a16:creationId xmlns:a16="http://schemas.microsoft.com/office/drawing/2014/main" id="{F791F480-CDB4-8E87-9485-DBAA931F1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8B836BF-5ACA-7E42-A403-D77B1357A74E}" type="slidenum">
              <a:rPr lang="en-US" altLang="en-US" sz="1200">
                <a:solidFill>
                  <a:srgbClr val="898989"/>
                </a:solidFill>
              </a:rPr>
              <a:pPr/>
              <a:t>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1748" name="Picture 4" descr="w0221-nc">
            <a:extLst>
              <a:ext uri="{FF2B5EF4-FFF2-40B4-BE49-F238E27FC236}">
                <a16:creationId xmlns:a16="http://schemas.microsoft.com/office/drawing/2014/main" id="{0AA06B5C-7071-A0C5-F2CB-24B2ADBC8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944" y="2438400"/>
            <a:ext cx="3163888" cy="329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12442</TotalTime>
  <Words>1570</Words>
  <Application>Microsoft Macintosh PowerPoint</Application>
  <PresentationFormat>On-screen Show (4:3)</PresentationFormat>
  <Paragraphs>351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ＭＳ Ｐゴシック</vt:lpstr>
      <vt:lpstr>Arial</vt:lpstr>
      <vt:lpstr>Calibri</vt:lpstr>
      <vt:lpstr>system-ui</vt:lpstr>
      <vt:lpstr>Times New Roman</vt:lpstr>
      <vt:lpstr>Office Theme</vt:lpstr>
      <vt:lpstr>Articulations (Joints)</vt:lpstr>
      <vt:lpstr>Articulations (Joints)</vt:lpstr>
      <vt:lpstr>Classification of Joints </vt:lpstr>
      <vt:lpstr>Structural Classification  1. Fibrous Joints</vt:lpstr>
      <vt:lpstr>Structural Classification 1.Fibrous Joints</vt:lpstr>
      <vt:lpstr>Structural Classification 2. Cartilaginous Joints</vt:lpstr>
      <vt:lpstr>2. Cartilaginous Joint -  Synchondrosis </vt:lpstr>
      <vt:lpstr>2. Cartilaginous Joint - Symphysis </vt:lpstr>
      <vt:lpstr>Structural Classification 3.Synovial Joints</vt:lpstr>
      <vt:lpstr>PowerPoint Presentation</vt:lpstr>
      <vt:lpstr>Structural Classification 3.Synovial Joints – Special Features</vt:lpstr>
      <vt:lpstr>Nerve and Blood Supply</vt:lpstr>
      <vt:lpstr>Sprain versus Strain</vt:lpstr>
      <vt:lpstr>Bursae and Tendon Sheaths</vt:lpstr>
      <vt:lpstr>Types of Movement at Synovial Joints </vt:lpstr>
      <vt:lpstr>Types of Movement at Synovial Joints </vt:lpstr>
      <vt:lpstr>Types of Movement at Synovial Joints </vt:lpstr>
      <vt:lpstr>Flexion, Extension &amp; Hyperextension</vt:lpstr>
      <vt:lpstr>Abduction and Adduction</vt:lpstr>
      <vt:lpstr>Circumduction</vt:lpstr>
      <vt:lpstr>Rotation</vt:lpstr>
      <vt:lpstr>Special Movements of Mandible</vt:lpstr>
      <vt:lpstr>Special Movement terms for hand and foot</vt:lpstr>
      <vt:lpstr>Special Hand &amp; Foot Movements</vt:lpstr>
      <vt:lpstr>Special Movement terms for hand and foot</vt:lpstr>
      <vt:lpstr>TYPES OF SYNOVIAL JOINTS and MOVEMENTS</vt:lpstr>
      <vt:lpstr>Planar Joint</vt:lpstr>
      <vt:lpstr>Hinge Joint</vt:lpstr>
      <vt:lpstr>Pivot Joint</vt:lpstr>
      <vt:lpstr>Condyloid or Ellipsoidal Joint</vt:lpstr>
      <vt:lpstr>Saddle Joint</vt:lpstr>
      <vt:lpstr>Ball and Socket Joint</vt:lpstr>
      <vt:lpstr>Summary of the types of movements</vt:lpstr>
      <vt:lpstr>FACTORS AFFECTING RANGE OF MOTION AT SYNOVIAL JOINTS</vt:lpstr>
      <vt:lpstr>AGING AND JOINTS</vt:lpstr>
      <vt:lpstr>Arthroscopy</vt:lpstr>
      <vt:lpstr>Arthroplasty</vt:lpstr>
      <vt:lpstr>Three Types of Arthritis</vt:lpstr>
      <vt:lpstr>Rheumatoid Arthritis</vt:lpstr>
      <vt:lpstr>Osteoarthritis</vt:lpstr>
      <vt:lpstr>Gouty Arthritis</vt:lpstr>
      <vt:lpstr>Special Movements of Scapula</vt:lpstr>
    </vt:vector>
  </TitlesOfParts>
  <Company>Don O. Dactylus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9</dc:title>
  <dc:creator>Woobit</dc:creator>
  <cp:lastModifiedBy>arezou.mobramaein@cgc.edu</cp:lastModifiedBy>
  <cp:revision>53</cp:revision>
  <dcterms:modified xsi:type="dcterms:W3CDTF">2026-01-31T16:18:09Z</dcterms:modified>
</cp:coreProperties>
</file>